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  <p:sldMasterId id="2147483707" r:id="rId2"/>
  </p:sldMasterIdLst>
  <p:notesMasterIdLst>
    <p:notesMasterId r:id="rId49"/>
  </p:notesMasterIdLst>
  <p:handoutMasterIdLst>
    <p:handoutMasterId r:id="rId50"/>
  </p:handoutMasterIdLst>
  <p:sldIdLst>
    <p:sldId id="494" r:id="rId3"/>
    <p:sldId id="468" r:id="rId4"/>
    <p:sldId id="503" r:id="rId5"/>
    <p:sldId id="495" r:id="rId6"/>
    <p:sldId id="496" r:id="rId7"/>
    <p:sldId id="491" r:id="rId8"/>
    <p:sldId id="497" r:id="rId9"/>
    <p:sldId id="498" r:id="rId10"/>
    <p:sldId id="499" r:id="rId11"/>
    <p:sldId id="500" r:id="rId12"/>
    <p:sldId id="501" r:id="rId13"/>
    <p:sldId id="390" r:id="rId14"/>
    <p:sldId id="502" r:id="rId15"/>
    <p:sldId id="504" r:id="rId16"/>
    <p:sldId id="461" r:id="rId17"/>
    <p:sldId id="483" r:id="rId18"/>
    <p:sldId id="474" r:id="rId19"/>
    <p:sldId id="492" r:id="rId20"/>
    <p:sldId id="482" r:id="rId21"/>
    <p:sldId id="457" r:id="rId22"/>
    <p:sldId id="459" r:id="rId23"/>
    <p:sldId id="447" r:id="rId24"/>
    <p:sldId id="449" r:id="rId25"/>
    <p:sldId id="464" r:id="rId26"/>
    <p:sldId id="465" r:id="rId27"/>
    <p:sldId id="448" r:id="rId28"/>
    <p:sldId id="445" r:id="rId29"/>
    <p:sldId id="416" r:id="rId30"/>
    <p:sldId id="485" r:id="rId31"/>
    <p:sldId id="486" r:id="rId32"/>
    <p:sldId id="493" r:id="rId33"/>
    <p:sldId id="490" r:id="rId34"/>
    <p:sldId id="478" r:id="rId35"/>
    <p:sldId id="479" r:id="rId36"/>
    <p:sldId id="484" r:id="rId37"/>
    <p:sldId id="489" r:id="rId38"/>
    <p:sldId id="487" r:id="rId39"/>
    <p:sldId id="480" r:id="rId40"/>
    <p:sldId id="481" r:id="rId41"/>
    <p:sldId id="455" r:id="rId42"/>
    <p:sldId id="458" r:id="rId43"/>
    <p:sldId id="470" r:id="rId44"/>
    <p:sldId id="471" r:id="rId45"/>
    <p:sldId id="454" r:id="rId46"/>
    <p:sldId id="463" r:id="rId47"/>
    <p:sldId id="488" r:id="rId48"/>
  </p:sldIdLst>
  <p:sldSz cx="9144000" cy="6858000" type="screen4x3"/>
  <p:notesSz cx="10234613" cy="70993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tx1"/>
      </a:buClr>
      <a:buChar char="•"/>
      <a:defRPr sz="2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tx1"/>
      </a:buClr>
      <a:buChar char="•"/>
      <a:defRPr sz="2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tx1"/>
      </a:buClr>
      <a:buChar char="•"/>
      <a:defRPr sz="2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tx1"/>
      </a:buClr>
      <a:buChar char="•"/>
      <a:defRPr sz="2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tx1"/>
      </a:buClr>
      <a:buChar char="•"/>
      <a:defRPr sz="2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145C97"/>
    <a:srgbClr val="FFFFCC"/>
    <a:srgbClr val="660033"/>
    <a:srgbClr val="4F81BD"/>
    <a:srgbClr val="CCECFF"/>
    <a:srgbClr val="0076A3"/>
    <a:srgbClr val="1F497D"/>
    <a:srgbClr val="FF660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10" autoAdjust="0"/>
    <p:restoredTop sz="88455" autoAdjust="0"/>
  </p:normalViewPr>
  <p:slideViewPr>
    <p:cSldViewPr>
      <p:cViewPr>
        <p:scale>
          <a:sx n="75" d="100"/>
          <a:sy n="75" d="100"/>
        </p:scale>
        <p:origin x="-1410" y="-8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3" d="100"/>
          <a:sy n="103" d="100"/>
        </p:scale>
        <p:origin x="-384" y="-96"/>
      </p:cViewPr>
      <p:guideLst>
        <p:guide orient="horz" pos="2235"/>
        <p:guide pos="32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FF35B6-BA1C-4D22-A3DE-0BA102E3C9F9}" type="doc">
      <dgm:prSet loTypeId="urn:microsoft.com/office/officeart/2005/8/layout/chevron1" loCatId="process" qsTypeId="urn:microsoft.com/office/officeart/2005/8/quickstyle/simple1" qsCatId="simple" csTypeId="urn:microsoft.com/office/officeart/2005/8/colors/accent2_3" csCatId="accent2" phldr="1"/>
      <dgm:spPr/>
    </dgm:pt>
    <dgm:pt modelId="{2B3DEEE1-8F2C-47AB-A551-D828C818B7BC}">
      <dgm:prSet phldrT="[Text]"/>
      <dgm:spPr>
        <a:solidFill>
          <a:srgbClr val="92D050"/>
        </a:solidFill>
      </dgm:spPr>
      <dgm:t>
        <a:bodyPr/>
        <a:lstStyle/>
        <a:p>
          <a:r>
            <a:rPr lang="cs-CZ" b="1" dirty="0" smtClean="0"/>
            <a:t>(1)</a:t>
          </a:r>
          <a:r>
            <a:rPr lang="cs-CZ" dirty="0" smtClean="0"/>
            <a:t/>
          </a:r>
          <a:br>
            <a:rPr lang="cs-CZ" dirty="0" smtClean="0"/>
          </a:br>
          <a:r>
            <a:rPr lang="cs-CZ" dirty="0" smtClean="0"/>
            <a:t>Data input</a:t>
          </a:r>
          <a:endParaRPr lang="en-US" dirty="0"/>
        </a:p>
      </dgm:t>
    </dgm:pt>
    <dgm:pt modelId="{21BF548D-9D9F-4471-8345-0DDB2625F0BB}" type="parTrans" cxnId="{DABB1E6A-B64E-4C89-B08F-48328B6C5B45}">
      <dgm:prSet/>
      <dgm:spPr/>
      <dgm:t>
        <a:bodyPr/>
        <a:lstStyle/>
        <a:p>
          <a:endParaRPr lang="en-US"/>
        </a:p>
      </dgm:t>
    </dgm:pt>
    <dgm:pt modelId="{DB9721C8-F081-46B4-92F1-59E245885233}" type="sibTrans" cxnId="{DABB1E6A-B64E-4C89-B08F-48328B6C5B45}">
      <dgm:prSet/>
      <dgm:spPr/>
      <dgm:t>
        <a:bodyPr/>
        <a:lstStyle/>
        <a:p>
          <a:endParaRPr lang="en-US"/>
        </a:p>
      </dgm:t>
    </dgm:pt>
    <dgm:pt modelId="{81BD0F44-E3DD-4463-B661-743A9F347AC8}">
      <dgm:prSet phldrT="[Text]"/>
      <dgm:spPr>
        <a:solidFill>
          <a:srgbClr val="FFC000"/>
        </a:solidFill>
      </dgm:spPr>
      <dgm:t>
        <a:bodyPr/>
        <a:lstStyle/>
        <a:p>
          <a:r>
            <a:rPr lang="cs-CZ" b="1" dirty="0" smtClean="0"/>
            <a:t>(2)</a:t>
          </a:r>
          <a:r>
            <a:rPr lang="cs-CZ" dirty="0" smtClean="0"/>
            <a:t/>
          </a:r>
          <a:br>
            <a:rPr lang="cs-CZ" dirty="0" smtClean="0"/>
          </a:br>
          <a:r>
            <a:rPr lang="cs-CZ" dirty="0" err="1" smtClean="0"/>
            <a:t>Processing</a:t>
          </a:r>
          <a:endParaRPr lang="en-US" dirty="0"/>
        </a:p>
      </dgm:t>
    </dgm:pt>
    <dgm:pt modelId="{DA05BE7F-71F4-45E8-9253-8727CA3A0F40}" type="parTrans" cxnId="{14672746-E7ED-4472-BDA5-098CCB827C4F}">
      <dgm:prSet/>
      <dgm:spPr/>
      <dgm:t>
        <a:bodyPr/>
        <a:lstStyle/>
        <a:p>
          <a:endParaRPr lang="en-US"/>
        </a:p>
      </dgm:t>
    </dgm:pt>
    <dgm:pt modelId="{909DD0F5-2A85-4AA0-9A7B-3BF337B65C01}" type="sibTrans" cxnId="{14672746-E7ED-4472-BDA5-098CCB827C4F}">
      <dgm:prSet/>
      <dgm:spPr/>
      <dgm:t>
        <a:bodyPr/>
        <a:lstStyle/>
        <a:p>
          <a:endParaRPr lang="en-US"/>
        </a:p>
      </dgm:t>
    </dgm:pt>
    <dgm:pt modelId="{C66409C8-EB98-4DCD-BD5A-4B946308EC9E}">
      <dgm:prSet phldrT="[Text]"/>
      <dgm:spPr>
        <a:solidFill>
          <a:schemeClr val="tx1">
            <a:lumMod val="75000"/>
            <a:lumOff val="25000"/>
            <a:alpha val="80000"/>
          </a:schemeClr>
        </a:solidFill>
      </dgm:spPr>
      <dgm:t>
        <a:bodyPr/>
        <a:lstStyle/>
        <a:p>
          <a:r>
            <a:rPr lang="cs-CZ" b="1" dirty="0" smtClean="0"/>
            <a:t>(3) </a:t>
          </a:r>
          <a:r>
            <a:rPr lang="cs-CZ" dirty="0" smtClean="0"/>
            <a:t>M2M transfer</a:t>
          </a:r>
          <a:endParaRPr lang="en-US" dirty="0"/>
        </a:p>
      </dgm:t>
    </dgm:pt>
    <dgm:pt modelId="{64265302-2E6D-4886-84CD-BF1B472FA017}" type="parTrans" cxnId="{D02C7ECD-337F-427B-B957-CC1FBCE648C5}">
      <dgm:prSet/>
      <dgm:spPr/>
      <dgm:t>
        <a:bodyPr/>
        <a:lstStyle/>
        <a:p>
          <a:endParaRPr lang="en-US"/>
        </a:p>
      </dgm:t>
    </dgm:pt>
    <dgm:pt modelId="{A992CCD6-E704-46F3-92C2-D5C4048E8B36}" type="sibTrans" cxnId="{D02C7ECD-337F-427B-B957-CC1FBCE648C5}">
      <dgm:prSet/>
      <dgm:spPr/>
      <dgm:t>
        <a:bodyPr/>
        <a:lstStyle/>
        <a:p>
          <a:endParaRPr lang="en-US"/>
        </a:p>
      </dgm:t>
    </dgm:pt>
    <dgm:pt modelId="{6E07A2D4-93F0-432F-A0DC-FDD5B84AE1CD}">
      <dgm:prSet/>
      <dgm:spPr>
        <a:solidFill>
          <a:srgbClr val="C00000">
            <a:alpha val="80000"/>
          </a:srgbClr>
        </a:solidFill>
      </dgm:spPr>
      <dgm:t>
        <a:bodyPr/>
        <a:lstStyle/>
        <a:p>
          <a:r>
            <a:rPr lang="cs-CZ" b="1" dirty="0" smtClean="0"/>
            <a:t>(4) </a:t>
          </a:r>
          <a:r>
            <a:rPr lang="cs-CZ" b="0" dirty="0" smtClean="0"/>
            <a:t>SW </a:t>
          </a:r>
          <a:r>
            <a:rPr lang="cs-CZ" dirty="0" err="1" smtClean="0"/>
            <a:t>Application</a:t>
          </a:r>
          <a:endParaRPr lang="en-US" dirty="0"/>
        </a:p>
      </dgm:t>
    </dgm:pt>
    <dgm:pt modelId="{8D68A8F7-EBDB-47B5-A16D-6E499B94408A}" type="parTrans" cxnId="{FBD72876-ED5A-4DA8-83E4-713AACDEEB87}">
      <dgm:prSet/>
      <dgm:spPr/>
      <dgm:t>
        <a:bodyPr/>
        <a:lstStyle/>
        <a:p>
          <a:endParaRPr lang="en-US"/>
        </a:p>
      </dgm:t>
    </dgm:pt>
    <dgm:pt modelId="{E8544FE5-0046-40F2-90F4-FFFFEC250E23}" type="sibTrans" cxnId="{FBD72876-ED5A-4DA8-83E4-713AACDEEB87}">
      <dgm:prSet/>
      <dgm:spPr/>
      <dgm:t>
        <a:bodyPr/>
        <a:lstStyle/>
        <a:p>
          <a:endParaRPr lang="en-US"/>
        </a:p>
      </dgm:t>
    </dgm:pt>
    <dgm:pt modelId="{AA16E74F-6E1C-44CA-883F-7BD635F7AABB}" type="pres">
      <dgm:prSet presAssocID="{C2FF35B6-BA1C-4D22-A3DE-0BA102E3C9F9}" presName="Name0" presStyleCnt="0">
        <dgm:presLayoutVars>
          <dgm:dir/>
          <dgm:animLvl val="lvl"/>
          <dgm:resizeHandles val="exact"/>
        </dgm:presLayoutVars>
      </dgm:prSet>
      <dgm:spPr/>
    </dgm:pt>
    <dgm:pt modelId="{6D041647-16A8-45B8-BD2E-376AA4580B40}" type="pres">
      <dgm:prSet presAssocID="{2B3DEEE1-8F2C-47AB-A551-D828C818B7BC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A732F4-D222-4FBF-ABCA-3462E63C9FF8}" type="pres">
      <dgm:prSet presAssocID="{DB9721C8-F081-46B4-92F1-59E245885233}" presName="parTxOnlySpace" presStyleCnt="0"/>
      <dgm:spPr/>
    </dgm:pt>
    <dgm:pt modelId="{A7CD429E-7D18-4DE4-9056-04C772560AFE}" type="pres">
      <dgm:prSet presAssocID="{81BD0F44-E3DD-4463-B661-743A9F347AC8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BA7E66-F6E5-429D-B515-EBAA13D368F6}" type="pres">
      <dgm:prSet presAssocID="{909DD0F5-2A85-4AA0-9A7B-3BF337B65C01}" presName="parTxOnlySpace" presStyleCnt="0"/>
      <dgm:spPr/>
    </dgm:pt>
    <dgm:pt modelId="{2AB1AE21-D9E3-45B8-930E-993AAC3E8518}" type="pres">
      <dgm:prSet presAssocID="{C66409C8-EB98-4DCD-BD5A-4B946308EC9E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1F7BC4-151F-4116-A80A-FBFB7A163D54}" type="pres">
      <dgm:prSet presAssocID="{A992CCD6-E704-46F3-92C2-D5C4048E8B36}" presName="parTxOnlySpace" presStyleCnt="0"/>
      <dgm:spPr/>
    </dgm:pt>
    <dgm:pt modelId="{B6832BDD-1934-47EC-BB47-0866F4289C8A}" type="pres">
      <dgm:prSet presAssocID="{6E07A2D4-93F0-432F-A0DC-FDD5B84AE1CD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ABB1E6A-B64E-4C89-B08F-48328B6C5B45}" srcId="{C2FF35B6-BA1C-4D22-A3DE-0BA102E3C9F9}" destId="{2B3DEEE1-8F2C-47AB-A551-D828C818B7BC}" srcOrd="0" destOrd="0" parTransId="{21BF548D-9D9F-4471-8345-0DDB2625F0BB}" sibTransId="{DB9721C8-F081-46B4-92F1-59E245885233}"/>
    <dgm:cxn modelId="{14672746-E7ED-4472-BDA5-098CCB827C4F}" srcId="{C2FF35B6-BA1C-4D22-A3DE-0BA102E3C9F9}" destId="{81BD0F44-E3DD-4463-B661-743A9F347AC8}" srcOrd="1" destOrd="0" parTransId="{DA05BE7F-71F4-45E8-9253-8727CA3A0F40}" sibTransId="{909DD0F5-2A85-4AA0-9A7B-3BF337B65C01}"/>
    <dgm:cxn modelId="{40D0B26F-EAF8-447D-A705-7345D9831360}" type="presOf" srcId="{81BD0F44-E3DD-4463-B661-743A9F347AC8}" destId="{A7CD429E-7D18-4DE4-9056-04C772560AFE}" srcOrd="0" destOrd="0" presId="urn:microsoft.com/office/officeart/2005/8/layout/chevron1"/>
    <dgm:cxn modelId="{FBD72876-ED5A-4DA8-83E4-713AACDEEB87}" srcId="{C2FF35B6-BA1C-4D22-A3DE-0BA102E3C9F9}" destId="{6E07A2D4-93F0-432F-A0DC-FDD5B84AE1CD}" srcOrd="3" destOrd="0" parTransId="{8D68A8F7-EBDB-47B5-A16D-6E499B94408A}" sibTransId="{E8544FE5-0046-40F2-90F4-FFFFEC250E23}"/>
    <dgm:cxn modelId="{D02C7ECD-337F-427B-B957-CC1FBCE648C5}" srcId="{C2FF35B6-BA1C-4D22-A3DE-0BA102E3C9F9}" destId="{C66409C8-EB98-4DCD-BD5A-4B946308EC9E}" srcOrd="2" destOrd="0" parTransId="{64265302-2E6D-4886-84CD-BF1B472FA017}" sibTransId="{A992CCD6-E704-46F3-92C2-D5C4048E8B36}"/>
    <dgm:cxn modelId="{F5F9185F-4650-4C4B-B668-CD9571E1EBD1}" type="presOf" srcId="{C66409C8-EB98-4DCD-BD5A-4B946308EC9E}" destId="{2AB1AE21-D9E3-45B8-930E-993AAC3E8518}" srcOrd="0" destOrd="0" presId="urn:microsoft.com/office/officeart/2005/8/layout/chevron1"/>
    <dgm:cxn modelId="{5CDD535D-2D7E-4066-AD1F-8D12FC35E15C}" type="presOf" srcId="{2B3DEEE1-8F2C-47AB-A551-D828C818B7BC}" destId="{6D041647-16A8-45B8-BD2E-376AA4580B40}" srcOrd="0" destOrd="0" presId="urn:microsoft.com/office/officeart/2005/8/layout/chevron1"/>
    <dgm:cxn modelId="{A8F0EA65-3484-4429-B2C7-7891D874725F}" type="presOf" srcId="{6E07A2D4-93F0-432F-A0DC-FDD5B84AE1CD}" destId="{B6832BDD-1934-47EC-BB47-0866F4289C8A}" srcOrd="0" destOrd="0" presId="urn:microsoft.com/office/officeart/2005/8/layout/chevron1"/>
    <dgm:cxn modelId="{DD81534D-9CC1-4F7F-B7DD-33765FEB5E77}" type="presOf" srcId="{C2FF35B6-BA1C-4D22-A3DE-0BA102E3C9F9}" destId="{AA16E74F-6E1C-44CA-883F-7BD635F7AABB}" srcOrd="0" destOrd="0" presId="urn:microsoft.com/office/officeart/2005/8/layout/chevron1"/>
    <dgm:cxn modelId="{532DA5DE-4789-433E-8A24-F8AA8964991D}" type="presParOf" srcId="{AA16E74F-6E1C-44CA-883F-7BD635F7AABB}" destId="{6D041647-16A8-45B8-BD2E-376AA4580B40}" srcOrd="0" destOrd="0" presId="urn:microsoft.com/office/officeart/2005/8/layout/chevron1"/>
    <dgm:cxn modelId="{5297FF8E-9DFD-4EAF-B20A-48242A5C12BB}" type="presParOf" srcId="{AA16E74F-6E1C-44CA-883F-7BD635F7AABB}" destId="{59A732F4-D222-4FBF-ABCA-3462E63C9FF8}" srcOrd="1" destOrd="0" presId="urn:microsoft.com/office/officeart/2005/8/layout/chevron1"/>
    <dgm:cxn modelId="{9CBA0F61-70B1-4ACD-A4EA-11B2F5AB4AD8}" type="presParOf" srcId="{AA16E74F-6E1C-44CA-883F-7BD635F7AABB}" destId="{A7CD429E-7D18-4DE4-9056-04C772560AFE}" srcOrd="2" destOrd="0" presId="urn:microsoft.com/office/officeart/2005/8/layout/chevron1"/>
    <dgm:cxn modelId="{5575A402-1595-41E2-BF72-28A74F30F893}" type="presParOf" srcId="{AA16E74F-6E1C-44CA-883F-7BD635F7AABB}" destId="{1BBA7E66-F6E5-429D-B515-EBAA13D368F6}" srcOrd="3" destOrd="0" presId="urn:microsoft.com/office/officeart/2005/8/layout/chevron1"/>
    <dgm:cxn modelId="{9AFB02AF-3E54-4307-AA62-A10F888BAAD8}" type="presParOf" srcId="{AA16E74F-6E1C-44CA-883F-7BD635F7AABB}" destId="{2AB1AE21-D9E3-45B8-930E-993AAC3E8518}" srcOrd="4" destOrd="0" presId="urn:microsoft.com/office/officeart/2005/8/layout/chevron1"/>
    <dgm:cxn modelId="{D5BBD65C-D4D4-4FEF-B9A5-2A62EFD68C51}" type="presParOf" srcId="{AA16E74F-6E1C-44CA-883F-7BD635F7AABB}" destId="{591F7BC4-151F-4116-A80A-FBFB7A163D54}" srcOrd="5" destOrd="0" presId="urn:microsoft.com/office/officeart/2005/8/layout/chevron1"/>
    <dgm:cxn modelId="{757FB454-E5A5-4D3F-A50B-F4AA9A7EE559}" type="presParOf" srcId="{AA16E74F-6E1C-44CA-883F-7BD635F7AABB}" destId="{B6832BDD-1934-47EC-BB47-0866F4289C8A}" srcOrd="6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4432300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495" tIns="49749" rIns="99495" bIns="49749" numCol="1" anchor="t" anchorCtr="0" compatLnSpc="1">
            <a:prstTxWarp prst="textNoShape">
              <a:avLst/>
            </a:prstTxWarp>
          </a:bodyPr>
          <a:lstStyle>
            <a:lvl1pPr defTabSz="995363">
              <a:spcBef>
                <a:spcPct val="0"/>
              </a:spcBef>
              <a:buClr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802314" y="1"/>
            <a:ext cx="4432300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495" tIns="49749" rIns="99495" bIns="49749" numCol="1" anchor="t" anchorCtr="0" compatLnSpc="1">
            <a:prstTxWarp prst="textNoShape">
              <a:avLst/>
            </a:prstTxWarp>
          </a:bodyPr>
          <a:lstStyle>
            <a:lvl1pPr algn="r" defTabSz="995363">
              <a:spcBef>
                <a:spcPct val="0"/>
              </a:spcBef>
              <a:buClr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745288"/>
            <a:ext cx="4432300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495" tIns="49749" rIns="99495" bIns="49749" numCol="1" anchor="b" anchorCtr="0" compatLnSpc="1">
            <a:prstTxWarp prst="textNoShape">
              <a:avLst/>
            </a:prstTxWarp>
          </a:bodyPr>
          <a:lstStyle>
            <a:lvl1pPr defTabSz="995363">
              <a:spcBef>
                <a:spcPct val="0"/>
              </a:spcBef>
              <a:buClr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802314" y="6745288"/>
            <a:ext cx="4432300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495" tIns="49749" rIns="99495" bIns="49749" numCol="1" anchor="b" anchorCtr="0" compatLnSpc="1">
            <a:prstTxWarp prst="textNoShape">
              <a:avLst/>
            </a:prstTxWarp>
          </a:bodyPr>
          <a:lstStyle>
            <a:lvl1pPr algn="r" defTabSz="995363">
              <a:spcBef>
                <a:spcPct val="0"/>
              </a:spcBef>
              <a:buClr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C01F15C5-558C-49BE-8F68-EAB43C19AA9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757877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050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4432300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495" tIns="49749" rIns="99495" bIns="49749" numCol="1" anchor="t" anchorCtr="0" compatLnSpc="1">
            <a:prstTxWarp prst="textNoShape">
              <a:avLst/>
            </a:prstTxWarp>
          </a:bodyPr>
          <a:lstStyle>
            <a:lvl1pPr defTabSz="995363">
              <a:spcBef>
                <a:spcPct val="0"/>
              </a:spcBef>
              <a:buClr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2227" name="Rectangle 2051"/>
          <p:cNvSpPr>
            <a:spLocks noGrp="1" noChangeArrowheads="1"/>
          </p:cNvSpPr>
          <p:nvPr>
            <p:ph type="dt" idx="1"/>
          </p:nvPr>
        </p:nvSpPr>
        <p:spPr bwMode="auto">
          <a:xfrm>
            <a:off x="5802314" y="1"/>
            <a:ext cx="4432300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495" tIns="49749" rIns="99495" bIns="49749" numCol="1" anchor="t" anchorCtr="0" compatLnSpc="1">
            <a:prstTxWarp prst="textNoShape">
              <a:avLst/>
            </a:prstTxWarp>
          </a:bodyPr>
          <a:lstStyle>
            <a:lvl1pPr algn="r" defTabSz="995363">
              <a:spcBef>
                <a:spcPct val="0"/>
              </a:spcBef>
              <a:buClr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8436" name="Rectangle 205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344863" y="531813"/>
            <a:ext cx="3551237" cy="26622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9" name="Rectangle 205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63663" y="3370263"/>
            <a:ext cx="7507287" cy="319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495" tIns="49749" rIns="99495" bIns="497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52230" name="Rectangle 205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745288"/>
            <a:ext cx="4432300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495" tIns="49749" rIns="99495" bIns="49749" numCol="1" anchor="b" anchorCtr="0" compatLnSpc="1">
            <a:prstTxWarp prst="textNoShape">
              <a:avLst/>
            </a:prstTxWarp>
          </a:bodyPr>
          <a:lstStyle>
            <a:lvl1pPr defTabSz="995363">
              <a:spcBef>
                <a:spcPct val="0"/>
              </a:spcBef>
              <a:buClr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2231" name="Rectangle 205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802314" y="6745288"/>
            <a:ext cx="4432300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495" tIns="49749" rIns="99495" bIns="49749" numCol="1" anchor="b" anchorCtr="0" compatLnSpc="1">
            <a:prstTxWarp prst="textNoShape">
              <a:avLst/>
            </a:prstTxWarp>
          </a:bodyPr>
          <a:lstStyle>
            <a:lvl1pPr algn="r" defTabSz="995363">
              <a:spcBef>
                <a:spcPct val="0"/>
              </a:spcBef>
              <a:buClr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E8D8E098-1F58-4804-855F-1BC8F9CEBF6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842491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690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Zjednodu</a:t>
            </a:r>
            <a:r>
              <a:rPr lang="cs-CZ" dirty="0" err="1" smtClean="0"/>
              <a:t>šené</a:t>
            </a:r>
            <a:r>
              <a:rPr lang="cs-CZ" baseline="0" dirty="0" smtClean="0"/>
              <a:t> </a:t>
            </a:r>
            <a:r>
              <a:rPr lang="cs-CZ" baseline="0" dirty="0" err="1" smtClean="0"/>
              <a:t>features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627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Zjednodu</a:t>
            </a:r>
            <a:r>
              <a:rPr lang="cs-CZ" dirty="0" err="1" smtClean="0"/>
              <a:t>šené</a:t>
            </a:r>
            <a:r>
              <a:rPr lang="cs-CZ" baseline="0" dirty="0" smtClean="0"/>
              <a:t> </a:t>
            </a:r>
            <a:r>
              <a:rPr lang="cs-CZ" baseline="0" dirty="0" err="1" smtClean="0"/>
              <a:t>features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627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erex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484784"/>
            <a:ext cx="8516243" cy="1108720"/>
          </a:xfrm>
        </p:spPr>
        <p:txBody>
          <a:bodyPr anchor="ctr"/>
          <a:lstStyle>
            <a:lvl1pPr marL="0" indent="0">
              <a:buNone/>
              <a:defRPr kumimoji="0" lang="en-US" sz="32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en-US" noProof="0" dirty="0" err="1" smtClean="0"/>
              <a:t>Klepnutím</a:t>
            </a:r>
            <a:r>
              <a:rPr lang="en-US" noProof="0" dirty="0" smtClean="0"/>
              <a:t> </a:t>
            </a:r>
            <a:r>
              <a:rPr lang="en-US" noProof="0" dirty="0" err="1" smtClean="0"/>
              <a:t>lze</a:t>
            </a:r>
            <a:r>
              <a:rPr lang="en-US" noProof="0" dirty="0" smtClean="0"/>
              <a:t> </a:t>
            </a:r>
            <a:r>
              <a:rPr lang="en-US" noProof="0" dirty="0" err="1" smtClean="0"/>
              <a:t>upravit</a:t>
            </a:r>
            <a:r>
              <a:rPr lang="en-US" noProof="0" dirty="0" smtClean="0"/>
              <a:t> </a:t>
            </a:r>
            <a:r>
              <a:rPr lang="en-US" noProof="0" dirty="0" err="1" smtClean="0"/>
              <a:t>styly</a:t>
            </a:r>
            <a:r>
              <a:rPr lang="en-US" noProof="0" dirty="0" smtClean="0"/>
              <a:t> </a:t>
            </a:r>
            <a:r>
              <a:rPr lang="en-US" noProof="0" dirty="0" err="1" smtClean="0"/>
              <a:t>předlohy</a:t>
            </a:r>
            <a:r>
              <a:rPr lang="en-US" noProof="0" dirty="0" smtClean="0"/>
              <a:t> </a:t>
            </a:r>
            <a:r>
              <a:rPr lang="en-US" noProof="0" dirty="0" err="1" smtClean="0"/>
              <a:t>textu</a:t>
            </a:r>
            <a:r>
              <a:rPr lang="en-US" noProof="0" dirty="0" smtClean="0"/>
              <a:t>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4CEE8-781C-4317-8E30-2C4B25EF67D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5" name="Zástupný symbol pro obsah 2"/>
          <p:cNvSpPr>
            <a:spLocks noGrp="1"/>
          </p:cNvSpPr>
          <p:nvPr>
            <p:ph idx="11"/>
          </p:nvPr>
        </p:nvSpPr>
        <p:spPr>
          <a:xfrm>
            <a:off x="251520" y="2636912"/>
            <a:ext cx="8516243" cy="3887713"/>
          </a:xfrm>
        </p:spPr>
        <p:txBody>
          <a:bodyPr/>
          <a:lstStyle/>
          <a:p>
            <a:pPr lvl="0"/>
            <a:r>
              <a:rPr lang="en-US" noProof="0" dirty="0" err="1" smtClean="0"/>
              <a:t>Klepnutím</a:t>
            </a:r>
            <a:r>
              <a:rPr lang="en-US" noProof="0" dirty="0" smtClean="0"/>
              <a:t> </a:t>
            </a:r>
            <a:r>
              <a:rPr lang="en-US" noProof="0" dirty="0" err="1" smtClean="0"/>
              <a:t>lze</a:t>
            </a:r>
            <a:r>
              <a:rPr lang="en-US" noProof="0" dirty="0" smtClean="0"/>
              <a:t> </a:t>
            </a:r>
            <a:r>
              <a:rPr lang="en-US" noProof="0" dirty="0" err="1" smtClean="0"/>
              <a:t>upravit</a:t>
            </a:r>
            <a:r>
              <a:rPr lang="en-US" noProof="0" dirty="0" smtClean="0"/>
              <a:t> </a:t>
            </a:r>
            <a:r>
              <a:rPr lang="en-US" noProof="0" dirty="0" err="1" smtClean="0"/>
              <a:t>styly</a:t>
            </a:r>
            <a:r>
              <a:rPr lang="en-US" noProof="0" dirty="0" smtClean="0"/>
              <a:t> </a:t>
            </a:r>
            <a:r>
              <a:rPr lang="en-US" noProof="0" dirty="0" err="1" smtClean="0"/>
              <a:t>předlohy</a:t>
            </a:r>
            <a:r>
              <a:rPr lang="en-US" noProof="0" dirty="0" smtClean="0"/>
              <a:t> </a:t>
            </a:r>
            <a:r>
              <a:rPr lang="en-US" noProof="0" dirty="0" err="1" smtClean="0"/>
              <a:t>textu</a:t>
            </a:r>
            <a:r>
              <a:rPr lang="en-US" noProof="0" dirty="0" smtClean="0"/>
              <a:t>.</a:t>
            </a:r>
          </a:p>
          <a:p>
            <a:pPr lvl="1"/>
            <a:r>
              <a:rPr lang="en-US" noProof="0" dirty="0" err="1" smtClean="0"/>
              <a:t>Druhá</a:t>
            </a:r>
            <a:r>
              <a:rPr lang="en-US" noProof="0" dirty="0" smtClean="0"/>
              <a:t> </a:t>
            </a:r>
            <a:r>
              <a:rPr lang="en-US" noProof="0" dirty="0" err="1" smtClean="0"/>
              <a:t>úroveň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Třetí</a:t>
            </a:r>
            <a:r>
              <a:rPr lang="en-US" noProof="0" dirty="0" smtClean="0"/>
              <a:t> </a:t>
            </a:r>
            <a:r>
              <a:rPr lang="en-US" noProof="0" dirty="0" err="1" smtClean="0"/>
              <a:t>úroveň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Čtvrtá</a:t>
            </a:r>
            <a:r>
              <a:rPr lang="en-US" noProof="0" dirty="0" smtClean="0"/>
              <a:t> </a:t>
            </a:r>
            <a:r>
              <a:rPr lang="en-US" noProof="0" dirty="0" err="1" smtClean="0"/>
              <a:t>úroveň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Pátá</a:t>
            </a:r>
            <a:r>
              <a:rPr lang="en-US" noProof="0" dirty="0" smtClean="0"/>
              <a:t> </a:t>
            </a:r>
            <a:r>
              <a:rPr lang="en-US" noProof="0" dirty="0" err="1" smtClean="0"/>
              <a:t>úroveň</a:t>
            </a:r>
            <a:endParaRPr lang="en-US" noProof="0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67544" y="44624"/>
            <a:ext cx="698477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 smtClean="0"/>
              <a:t>Klepnutím lze upravit styl předlohy nadpisů.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Klepnutím lze upravit styl předlohy nadpisů.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7059FB-3B43-4775-9D90-5D0E571A621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004887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dirty="0" smtClean="0"/>
              <a:t>Klepnutím lze upravit styl předlohy nadpisů.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85394" y="100488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7544" y="2166937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25D640-8F33-4F56-8A39-2BAF9C4B9E8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Rectangle 5"/>
          <p:cNvSpPr txBox="1">
            <a:spLocks noChangeArrowheads="1"/>
          </p:cNvSpPr>
          <p:nvPr userDrawn="1"/>
        </p:nvSpPr>
        <p:spPr bwMode="auto">
          <a:xfrm>
            <a:off x="467544" y="44624"/>
            <a:ext cx="698477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Klepnutím lze upravit styl předlohy nadpisů.</a:t>
            </a:r>
            <a:endParaRPr kumimoji="0" lang="cs-CZ" sz="36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63688" y="5352239"/>
            <a:ext cx="5486400" cy="52706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63688" y="1412776"/>
            <a:ext cx="5486400" cy="38267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63688" y="5935647"/>
            <a:ext cx="5486400" cy="7485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8737F4-763C-48A4-BFCD-DB647155B6D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Rectangle 5"/>
          <p:cNvSpPr txBox="1">
            <a:spLocks noChangeArrowheads="1"/>
          </p:cNvSpPr>
          <p:nvPr userDrawn="1"/>
        </p:nvSpPr>
        <p:spPr bwMode="auto">
          <a:xfrm>
            <a:off x="467544" y="44624"/>
            <a:ext cx="698477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Klepnutím lze upravit styl předlohy nadpisů.</a:t>
            </a:r>
            <a:endParaRPr kumimoji="0" lang="cs-CZ" sz="36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F59232-BBA8-469E-84A1-0E9AE656116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251520" y="1412776"/>
            <a:ext cx="8568952" cy="5256583"/>
          </a:xfrm>
        </p:spPr>
        <p:txBody>
          <a:bodyPr/>
          <a:lstStyle/>
          <a:p>
            <a:pPr lvl="0"/>
            <a:r>
              <a:rPr lang="en-US" noProof="0" smtClean="0"/>
              <a:t>Klepnutím lze upravit styly předlohy textu.</a:t>
            </a:r>
          </a:p>
          <a:p>
            <a:pPr lvl="1"/>
            <a:r>
              <a:rPr lang="en-US" noProof="0" smtClean="0"/>
              <a:t>Druhá úroveň</a:t>
            </a:r>
          </a:p>
          <a:p>
            <a:pPr lvl="2"/>
            <a:r>
              <a:rPr lang="en-US" noProof="0" smtClean="0"/>
              <a:t>Třetí úroveň</a:t>
            </a:r>
          </a:p>
          <a:p>
            <a:pPr lvl="3"/>
            <a:r>
              <a:rPr lang="en-US" noProof="0" smtClean="0"/>
              <a:t>Čtvrtá úroveň</a:t>
            </a:r>
          </a:p>
          <a:p>
            <a:pPr lvl="4"/>
            <a:r>
              <a:rPr lang="en-US" noProof="0" smtClean="0"/>
              <a:t>Pátá úroveň</a:t>
            </a:r>
            <a:endParaRPr lang="en-US" noProof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BCCEE6-A8E7-442F-B57B-9DB28A98AF6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4" name="Nadpis 1"/>
          <p:cNvSpPr>
            <a:spLocks noGrp="1"/>
          </p:cNvSpPr>
          <p:nvPr>
            <p:ph type="title" idx="11"/>
          </p:nvPr>
        </p:nvSpPr>
        <p:spPr>
          <a:xfrm>
            <a:off x="107504" y="188640"/>
            <a:ext cx="8136904" cy="914400"/>
          </a:xfrm>
        </p:spPr>
        <p:txBody>
          <a:bodyPr/>
          <a:lstStyle/>
          <a:p>
            <a:r>
              <a:rPr lang="en-US" noProof="0" smtClean="0"/>
              <a:t>Klepnutím lze upravit styl předlohy nadpisů.</a:t>
            </a:r>
            <a:endParaRPr lang="en-US" noProof="0"/>
          </a:p>
        </p:txBody>
      </p:sp>
    </p:spTree>
  </p:cSld>
  <p:clrMapOvr>
    <a:masterClrMapping/>
  </p:clrMapOvr>
  <p:transition>
    <p:cove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text nad obsah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755650" y="1600200"/>
            <a:ext cx="8012113" cy="238601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755650" y="4138613"/>
            <a:ext cx="8012113" cy="2386012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874B7E-59FE-4F62-BC88-0C453C0C02C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67544" y="44624"/>
            <a:ext cx="698477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 smtClean="0"/>
              <a:t>Klepnutím lze upravit styl předlohy nadpisů.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755650" y="1600200"/>
            <a:ext cx="3929063" cy="238601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837113" y="1600200"/>
            <a:ext cx="3930650" cy="238601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755650" y="4138613"/>
            <a:ext cx="3929063" cy="2386012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837113" y="4138613"/>
            <a:ext cx="3930650" cy="2386012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81BA2-A273-456D-9CDB-0EECC46F5C8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136904" cy="914400"/>
          </a:xfrm>
        </p:spPr>
        <p:txBody>
          <a:bodyPr/>
          <a:lstStyle/>
          <a:p>
            <a:r>
              <a:rPr lang="cs-CZ" dirty="0" smtClean="0"/>
              <a:t>Klepnutím lze upravit styl předlohy nadpisů.</a:t>
            </a:r>
            <a:endParaRPr lang="en-US" dirty="0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 nad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79512" y="1600200"/>
            <a:ext cx="8012113" cy="238601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512" y="4138613"/>
            <a:ext cx="8012113" cy="2386012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835900" y="6626225"/>
            <a:ext cx="1697037" cy="23177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687BFB-5210-41B3-9942-BE07D7BC82D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79512" y="116632"/>
            <a:ext cx="790790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 smtClean="0"/>
              <a:t>Klepnutím lze upravit styl předlohy nadpisů.</a:t>
            </a:r>
          </a:p>
        </p:txBody>
      </p:sp>
    </p:spTree>
  </p:cSld>
  <p:clrMapOvr>
    <a:masterClrMapping/>
  </p:clrMapOvr>
  <p:transition>
    <p:cover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99608" y="1556792"/>
            <a:ext cx="3929063" cy="492442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81071" y="1556792"/>
            <a:ext cx="3930650" cy="492442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5807E8-36D1-47FF-93BB-27992FE109B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79512" y="116632"/>
            <a:ext cx="790790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 smtClean="0"/>
              <a:t>Klepnutím lze upravit styl předlohy nadpisů.</a:t>
            </a:r>
          </a:p>
        </p:txBody>
      </p:sp>
    </p:spTree>
  </p:cSld>
  <p:clrMapOvr>
    <a:masterClrMapping/>
  </p:clrMapOvr>
  <p:transition>
    <p:cover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89560" y="1600200"/>
            <a:ext cx="3929063" cy="492442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271023" y="1600200"/>
            <a:ext cx="3930650" cy="492442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118698-A615-4A22-A800-3A79D6C62B7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67544" y="44624"/>
            <a:ext cx="698477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 smtClean="0"/>
              <a:t>Klepnutím lze upravit styl předlohy nadpisů.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600200"/>
            <a:ext cx="8516243" cy="4924425"/>
          </a:xfrm>
        </p:spPr>
        <p:txBody>
          <a:bodyPr/>
          <a:lstStyle/>
          <a:p>
            <a:pPr lvl="0"/>
            <a:r>
              <a:rPr lang="en-US" noProof="0" dirty="0" err="1" smtClean="0"/>
              <a:t>Klepnutím</a:t>
            </a:r>
            <a:r>
              <a:rPr lang="en-US" noProof="0" dirty="0" smtClean="0"/>
              <a:t> </a:t>
            </a:r>
            <a:r>
              <a:rPr lang="en-US" noProof="0" dirty="0" err="1" smtClean="0"/>
              <a:t>lze</a:t>
            </a:r>
            <a:r>
              <a:rPr lang="en-US" noProof="0" dirty="0" smtClean="0"/>
              <a:t> </a:t>
            </a:r>
            <a:r>
              <a:rPr lang="en-US" noProof="0" dirty="0" err="1" smtClean="0"/>
              <a:t>upravit</a:t>
            </a:r>
            <a:r>
              <a:rPr lang="en-US" noProof="0" dirty="0" smtClean="0"/>
              <a:t> </a:t>
            </a:r>
            <a:r>
              <a:rPr lang="en-US" noProof="0" dirty="0" err="1" smtClean="0"/>
              <a:t>styly</a:t>
            </a:r>
            <a:r>
              <a:rPr lang="en-US" noProof="0" dirty="0" smtClean="0"/>
              <a:t> </a:t>
            </a:r>
            <a:r>
              <a:rPr lang="en-US" noProof="0" dirty="0" err="1" smtClean="0"/>
              <a:t>předlohy</a:t>
            </a:r>
            <a:r>
              <a:rPr lang="en-US" noProof="0" dirty="0" smtClean="0"/>
              <a:t> </a:t>
            </a:r>
            <a:r>
              <a:rPr lang="en-US" noProof="0" dirty="0" err="1" smtClean="0"/>
              <a:t>textu</a:t>
            </a:r>
            <a:r>
              <a:rPr lang="en-US" noProof="0" dirty="0" smtClean="0"/>
              <a:t>.</a:t>
            </a:r>
          </a:p>
          <a:p>
            <a:pPr lvl="1"/>
            <a:r>
              <a:rPr lang="en-US" noProof="0" dirty="0" err="1" smtClean="0"/>
              <a:t>Druhá</a:t>
            </a:r>
            <a:r>
              <a:rPr lang="en-US" noProof="0" dirty="0" smtClean="0"/>
              <a:t> </a:t>
            </a:r>
            <a:r>
              <a:rPr lang="en-US" noProof="0" dirty="0" err="1" smtClean="0"/>
              <a:t>úroveň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Třetí</a:t>
            </a:r>
            <a:r>
              <a:rPr lang="en-US" noProof="0" dirty="0" smtClean="0"/>
              <a:t> </a:t>
            </a:r>
            <a:r>
              <a:rPr lang="en-US" noProof="0" dirty="0" err="1" smtClean="0"/>
              <a:t>úroveň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Čtvrtá</a:t>
            </a:r>
            <a:r>
              <a:rPr lang="en-US" noProof="0" dirty="0" smtClean="0"/>
              <a:t> </a:t>
            </a:r>
            <a:r>
              <a:rPr lang="en-US" noProof="0" dirty="0" err="1" smtClean="0"/>
              <a:t>úroveň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Pátá</a:t>
            </a:r>
            <a:r>
              <a:rPr lang="en-US" noProof="0" dirty="0" smtClean="0"/>
              <a:t> </a:t>
            </a:r>
            <a:r>
              <a:rPr lang="en-US" noProof="0" dirty="0" err="1" smtClean="0"/>
              <a:t>úroveň</a:t>
            </a:r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4CEE8-781C-4317-8E30-2C4B25EF67D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67544" y="44624"/>
            <a:ext cx="698477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 smtClean="0"/>
              <a:t>Klepnutím lze upravit styl předlohy nadpisů.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600200"/>
            <a:ext cx="8516243" cy="4924425"/>
          </a:xfrm>
        </p:spPr>
        <p:txBody>
          <a:bodyPr/>
          <a:lstStyle>
            <a:lvl1pPr>
              <a:buClrTx/>
              <a:buFont typeface="Wingdings" pitchFamily="2" charset="2"/>
              <a:buChar char="§"/>
              <a:defRPr/>
            </a:lvl1pPr>
            <a:lvl2pPr>
              <a:buClrTx/>
              <a:buFont typeface="Wingdings" pitchFamily="2" charset="2"/>
              <a:buChar char="§"/>
              <a:defRPr/>
            </a:lvl2pPr>
            <a:lvl3pPr>
              <a:buClrTx/>
              <a:buFont typeface="Wingdings" pitchFamily="2" charset="2"/>
              <a:buChar char="§"/>
              <a:defRPr/>
            </a:lvl3pPr>
            <a:lvl4pPr>
              <a:buClrTx/>
              <a:buFont typeface="Wingdings" pitchFamily="2" charset="2"/>
              <a:buChar char="§"/>
              <a:defRPr/>
            </a:lvl4pPr>
            <a:lvl5pPr>
              <a:buClrTx/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 noProof="0" dirty="0" err="1" smtClean="0"/>
              <a:t>Klepnutím</a:t>
            </a:r>
            <a:r>
              <a:rPr lang="en-US" noProof="0" dirty="0" smtClean="0"/>
              <a:t> </a:t>
            </a:r>
            <a:r>
              <a:rPr lang="en-US" noProof="0" dirty="0" err="1" smtClean="0"/>
              <a:t>lze</a:t>
            </a:r>
            <a:r>
              <a:rPr lang="en-US" noProof="0" dirty="0" smtClean="0"/>
              <a:t> </a:t>
            </a:r>
            <a:r>
              <a:rPr lang="en-US" noProof="0" dirty="0" err="1" smtClean="0"/>
              <a:t>upravit</a:t>
            </a:r>
            <a:r>
              <a:rPr lang="en-US" noProof="0" dirty="0" smtClean="0"/>
              <a:t> </a:t>
            </a:r>
            <a:r>
              <a:rPr lang="en-US" noProof="0" dirty="0" err="1" smtClean="0"/>
              <a:t>styly</a:t>
            </a:r>
            <a:r>
              <a:rPr lang="en-US" noProof="0" dirty="0" smtClean="0"/>
              <a:t> </a:t>
            </a:r>
            <a:r>
              <a:rPr lang="en-US" noProof="0" dirty="0" err="1" smtClean="0"/>
              <a:t>předlohy</a:t>
            </a:r>
            <a:r>
              <a:rPr lang="en-US" noProof="0" dirty="0" smtClean="0"/>
              <a:t> </a:t>
            </a:r>
            <a:r>
              <a:rPr lang="en-US" noProof="0" dirty="0" err="1" smtClean="0"/>
              <a:t>textu</a:t>
            </a:r>
            <a:r>
              <a:rPr lang="en-US" noProof="0" dirty="0" smtClean="0"/>
              <a:t>.</a:t>
            </a:r>
          </a:p>
          <a:p>
            <a:pPr lvl="1"/>
            <a:r>
              <a:rPr lang="en-US" noProof="0" dirty="0" err="1" smtClean="0"/>
              <a:t>Druhá</a:t>
            </a:r>
            <a:r>
              <a:rPr lang="en-US" noProof="0" dirty="0" smtClean="0"/>
              <a:t> </a:t>
            </a:r>
            <a:r>
              <a:rPr lang="en-US" noProof="0" dirty="0" err="1" smtClean="0"/>
              <a:t>úroveň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Třetí</a:t>
            </a:r>
            <a:r>
              <a:rPr lang="en-US" noProof="0" dirty="0" smtClean="0"/>
              <a:t> </a:t>
            </a:r>
            <a:r>
              <a:rPr lang="en-US" noProof="0" dirty="0" err="1" smtClean="0"/>
              <a:t>úroveň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Čtvrtá</a:t>
            </a:r>
            <a:r>
              <a:rPr lang="en-US" noProof="0" dirty="0" smtClean="0"/>
              <a:t> </a:t>
            </a:r>
            <a:r>
              <a:rPr lang="en-US" noProof="0" dirty="0" err="1" smtClean="0"/>
              <a:t>úroveň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Pátá</a:t>
            </a:r>
            <a:r>
              <a:rPr lang="en-US" noProof="0" dirty="0" smtClean="0"/>
              <a:t> </a:t>
            </a:r>
            <a:r>
              <a:rPr lang="en-US" noProof="0" dirty="0" err="1" smtClean="0"/>
              <a:t>úroveň</a:t>
            </a:r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4CEE8-781C-4317-8E30-2C4B25EF67D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95536" y="0"/>
            <a:ext cx="8568952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 smtClean="0"/>
              <a:t>Klepnutím lze upravit styl předlohy nadpisů.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23528" y="1556792"/>
            <a:ext cx="2520280" cy="2304256"/>
          </a:xfrm>
          <a:solidFill>
            <a:schemeClr val="bg1"/>
          </a:solidFill>
          <a:ln w="15875">
            <a:solidFill>
              <a:srgbClr val="4F81BD"/>
            </a:solidFill>
          </a:ln>
        </p:spPr>
        <p:txBody>
          <a:bodyPr/>
          <a:lstStyle>
            <a:lvl1pPr marL="271463" indent="-271463">
              <a:buFont typeface="Wingdings" pitchFamily="2" charset="2"/>
              <a:buChar char="Ø"/>
              <a:defRPr sz="2400"/>
            </a:lvl1pPr>
            <a:lvl2pPr marL="542925" indent="-180975"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err="1" smtClean="0"/>
              <a:t>Klepnutím</a:t>
            </a:r>
            <a:r>
              <a:rPr lang="en-US" noProof="0" dirty="0" smtClean="0"/>
              <a:t> </a:t>
            </a:r>
            <a:r>
              <a:rPr lang="en-US" noProof="0" dirty="0" err="1" smtClean="0"/>
              <a:t>lze</a:t>
            </a:r>
            <a:r>
              <a:rPr lang="en-US" noProof="0" dirty="0" smtClean="0"/>
              <a:t> </a:t>
            </a:r>
            <a:r>
              <a:rPr lang="en-US" noProof="0" dirty="0" err="1" smtClean="0"/>
              <a:t>upravit</a:t>
            </a:r>
            <a:r>
              <a:rPr lang="en-US" noProof="0" dirty="0" smtClean="0"/>
              <a:t> </a:t>
            </a:r>
            <a:r>
              <a:rPr lang="en-US" noProof="0" dirty="0" err="1" smtClean="0"/>
              <a:t>styly</a:t>
            </a:r>
            <a:r>
              <a:rPr lang="en-US" noProof="0" dirty="0" smtClean="0"/>
              <a:t> </a:t>
            </a:r>
            <a:r>
              <a:rPr lang="en-US" noProof="0" dirty="0" err="1" smtClean="0"/>
              <a:t>předlohy</a:t>
            </a:r>
            <a:r>
              <a:rPr lang="en-US" noProof="0" dirty="0" smtClean="0"/>
              <a:t> </a:t>
            </a:r>
            <a:r>
              <a:rPr lang="en-US" noProof="0" dirty="0" err="1" smtClean="0"/>
              <a:t>textu</a:t>
            </a:r>
            <a:r>
              <a:rPr lang="en-US" noProof="0" dirty="0" smtClean="0"/>
              <a:t>.</a:t>
            </a:r>
          </a:p>
          <a:p>
            <a:pPr lvl="1"/>
            <a:r>
              <a:rPr lang="en-US" noProof="0" dirty="0" err="1" smtClean="0"/>
              <a:t>Druhá</a:t>
            </a:r>
            <a:r>
              <a:rPr lang="en-US" noProof="0" dirty="0" smtClean="0"/>
              <a:t> </a:t>
            </a:r>
            <a:r>
              <a:rPr lang="en-US" noProof="0" dirty="0" err="1" smtClean="0"/>
              <a:t>úroveň</a:t>
            </a:r>
            <a:endParaRPr lang="en-US" noProof="0" dirty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7FA4D-EE87-41D8-AFAD-2A0F122408E1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9" name="Nadpis 1"/>
          <p:cNvSpPr txBox="1">
            <a:spLocks/>
          </p:cNvSpPr>
          <p:nvPr userDrawn="1"/>
        </p:nvSpPr>
        <p:spPr bwMode="auto">
          <a:xfrm>
            <a:off x="323529" y="3933056"/>
            <a:ext cx="252028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2000" b="1"/>
            </a:lvl1pPr>
          </a:lstStyle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Klepnutím lze upravit styl předlohy </a:t>
            </a:r>
            <a:r>
              <a: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nadpisů.</a:t>
            </a:r>
            <a:endParaRPr kumimoji="0" lang="en-US" sz="2000" b="1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Zástupný symbol pro text 3"/>
          <p:cNvSpPr>
            <a:spLocks noGrp="1"/>
          </p:cNvSpPr>
          <p:nvPr>
            <p:ph type="body" sz="half" idx="12"/>
          </p:nvPr>
        </p:nvSpPr>
        <p:spPr>
          <a:xfrm>
            <a:off x="323529" y="4365105"/>
            <a:ext cx="2520280" cy="249289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Klepnutím lze upravit styly předlohy textu.</a:t>
            </a:r>
          </a:p>
        </p:txBody>
      </p:sp>
      <p:sp>
        <p:nvSpPr>
          <p:cNvPr id="11" name="Zástupný symbol pro obsah 2"/>
          <p:cNvSpPr>
            <a:spLocks noGrp="1"/>
          </p:cNvSpPr>
          <p:nvPr>
            <p:ph sz="half" idx="13"/>
          </p:nvPr>
        </p:nvSpPr>
        <p:spPr>
          <a:xfrm>
            <a:off x="3131840" y="1556792"/>
            <a:ext cx="2520280" cy="2304256"/>
          </a:xfrm>
          <a:solidFill>
            <a:schemeClr val="bg1"/>
          </a:solidFill>
          <a:ln w="15875">
            <a:solidFill>
              <a:srgbClr val="4F81BD"/>
            </a:solidFill>
          </a:ln>
        </p:spPr>
        <p:txBody>
          <a:bodyPr/>
          <a:lstStyle>
            <a:lvl1pPr marL="271463" indent="-271463">
              <a:buFont typeface="Wingdings" pitchFamily="2" charset="2"/>
              <a:buChar char="Ø"/>
              <a:defRPr sz="2400"/>
            </a:lvl1pPr>
            <a:lvl2pPr marL="542925" indent="-180975"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Klepnutím lze upravit styly předlohy textu.</a:t>
            </a:r>
          </a:p>
          <a:p>
            <a:pPr lvl="1"/>
            <a:r>
              <a:rPr lang="en-US" noProof="0" smtClean="0"/>
              <a:t>Druhá úroveň</a:t>
            </a:r>
          </a:p>
        </p:txBody>
      </p:sp>
      <p:sp>
        <p:nvSpPr>
          <p:cNvPr id="12" name="Nadpis 1"/>
          <p:cNvSpPr txBox="1">
            <a:spLocks/>
          </p:cNvSpPr>
          <p:nvPr userDrawn="1"/>
        </p:nvSpPr>
        <p:spPr bwMode="auto">
          <a:xfrm>
            <a:off x="3131841" y="3933056"/>
            <a:ext cx="252028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2000" b="1"/>
            </a:lvl1pPr>
          </a:lstStyle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Klepnutím lze upravit styl předlohy </a:t>
            </a:r>
            <a:r>
              <a: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nadpisů.</a:t>
            </a:r>
            <a:endParaRPr kumimoji="0" lang="en-US" sz="2000" b="1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Zástupný symbol pro text 3"/>
          <p:cNvSpPr>
            <a:spLocks noGrp="1"/>
          </p:cNvSpPr>
          <p:nvPr>
            <p:ph type="body" sz="half" idx="14"/>
          </p:nvPr>
        </p:nvSpPr>
        <p:spPr>
          <a:xfrm>
            <a:off x="3131841" y="4365105"/>
            <a:ext cx="2520280" cy="249289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Klepnutím lze upravit styly předlohy textu.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sz="half" idx="15"/>
          </p:nvPr>
        </p:nvSpPr>
        <p:spPr>
          <a:xfrm>
            <a:off x="6012160" y="1556792"/>
            <a:ext cx="2520280" cy="2304256"/>
          </a:xfrm>
          <a:solidFill>
            <a:schemeClr val="bg1"/>
          </a:solidFill>
          <a:ln w="15875">
            <a:solidFill>
              <a:srgbClr val="4F81BD"/>
            </a:solidFill>
          </a:ln>
        </p:spPr>
        <p:txBody>
          <a:bodyPr/>
          <a:lstStyle>
            <a:lvl1pPr marL="271463" indent="-271463">
              <a:buFont typeface="Wingdings" pitchFamily="2" charset="2"/>
              <a:buChar char="Ø"/>
              <a:defRPr sz="2400"/>
            </a:lvl1pPr>
            <a:lvl2pPr marL="542925" indent="-180975"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Klepnutím lze upravit styly předlohy textu.</a:t>
            </a:r>
          </a:p>
          <a:p>
            <a:pPr lvl="1"/>
            <a:r>
              <a:rPr lang="en-US" noProof="0" smtClean="0"/>
              <a:t>Druhá úroveň</a:t>
            </a:r>
          </a:p>
        </p:txBody>
      </p:sp>
      <p:sp>
        <p:nvSpPr>
          <p:cNvPr id="15" name="Nadpis 1"/>
          <p:cNvSpPr txBox="1">
            <a:spLocks/>
          </p:cNvSpPr>
          <p:nvPr userDrawn="1"/>
        </p:nvSpPr>
        <p:spPr bwMode="auto">
          <a:xfrm>
            <a:off x="6012161" y="3933056"/>
            <a:ext cx="252028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2000" b="1"/>
            </a:lvl1pPr>
          </a:lstStyle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Klepnutím lze upravit styl předlohy </a:t>
            </a:r>
            <a:r>
              <a: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nadpisů.</a:t>
            </a:r>
            <a:endParaRPr kumimoji="0" lang="en-US" sz="2000" b="1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Zástupný symbol pro text 3"/>
          <p:cNvSpPr>
            <a:spLocks noGrp="1"/>
          </p:cNvSpPr>
          <p:nvPr>
            <p:ph type="body" sz="half" idx="16"/>
          </p:nvPr>
        </p:nvSpPr>
        <p:spPr>
          <a:xfrm>
            <a:off x="6012161" y="4365105"/>
            <a:ext cx="2520280" cy="249289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Klepnutím lze upravit styly předlohy textu.</a:t>
            </a:r>
          </a:p>
        </p:txBody>
      </p:sp>
      <p:sp>
        <p:nvSpPr>
          <p:cNvPr id="18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95536" y="0"/>
            <a:ext cx="8568952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 smtClean="0"/>
              <a:t>Klepnutím lze upravit styl předlohy nadpisů.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text a 2 obsah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395536" y="1556792"/>
            <a:ext cx="3929063" cy="4924425"/>
          </a:xfrm>
        </p:spPr>
        <p:txBody>
          <a:bodyPr/>
          <a:lstStyle/>
          <a:p>
            <a:pPr lvl="0"/>
            <a:r>
              <a:rPr lang="en-US" noProof="0" smtClean="0"/>
              <a:t>Klepnutím lze upravit styly předlohy textu.</a:t>
            </a:r>
          </a:p>
          <a:p>
            <a:pPr lvl="1"/>
            <a:r>
              <a:rPr lang="en-US" noProof="0" smtClean="0"/>
              <a:t>Druhá úroveň</a:t>
            </a:r>
          </a:p>
          <a:p>
            <a:pPr lvl="2"/>
            <a:r>
              <a:rPr lang="en-US" noProof="0" smtClean="0"/>
              <a:t>Třetí úroveň</a:t>
            </a:r>
          </a:p>
          <a:p>
            <a:pPr lvl="3"/>
            <a:r>
              <a:rPr lang="en-US" noProof="0" smtClean="0"/>
              <a:t>Čtvrtá úroveň</a:t>
            </a:r>
          </a:p>
          <a:p>
            <a:pPr lvl="4"/>
            <a:r>
              <a:rPr lang="en-US" noProof="0" smtClean="0"/>
              <a:t>Pátá úroveň</a:t>
            </a:r>
            <a:endParaRPr lang="en-US" noProof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476999" y="1556792"/>
            <a:ext cx="3930650" cy="2386013"/>
          </a:xfrm>
        </p:spPr>
        <p:txBody>
          <a:bodyPr/>
          <a:lstStyle/>
          <a:p>
            <a:pPr lvl="0"/>
            <a:r>
              <a:rPr lang="en-US" noProof="0" smtClean="0"/>
              <a:t>Klepnutím lze upravit styly předlohy textu.</a:t>
            </a:r>
          </a:p>
          <a:p>
            <a:pPr lvl="1"/>
            <a:r>
              <a:rPr lang="en-US" noProof="0" smtClean="0"/>
              <a:t>Druhá úroveň</a:t>
            </a:r>
          </a:p>
          <a:p>
            <a:pPr lvl="2"/>
            <a:r>
              <a:rPr lang="en-US" noProof="0" smtClean="0"/>
              <a:t>Třetí úroveň</a:t>
            </a:r>
          </a:p>
          <a:p>
            <a:pPr lvl="3"/>
            <a:r>
              <a:rPr lang="en-US" noProof="0" smtClean="0"/>
              <a:t>Čtvrtá úroveň</a:t>
            </a:r>
          </a:p>
          <a:p>
            <a:pPr lvl="4"/>
            <a:r>
              <a:rPr lang="en-US" noProof="0" smtClean="0"/>
              <a:t>Pátá úroveň</a:t>
            </a:r>
            <a:endParaRPr lang="en-US" noProof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476999" y="4095205"/>
            <a:ext cx="3930650" cy="2386012"/>
          </a:xfrm>
        </p:spPr>
        <p:txBody>
          <a:bodyPr/>
          <a:lstStyle/>
          <a:p>
            <a:pPr lvl="0"/>
            <a:r>
              <a:rPr lang="en-US" noProof="0" smtClean="0"/>
              <a:t>Klepnutím lze upravit styly předlohy textu.</a:t>
            </a:r>
          </a:p>
          <a:p>
            <a:pPr lvl="1"/>
            <a:r>
              <a:rPr lang="en-US" noProof="0" smtClean="0"/>
              <a:t>Druhá úroveň</a:t>
            </a:r>
          </a:p>
          <a:p>
            <a:pPr lvl="2"/>
            <a:r>
              <a:rPr lang="en-US" noProof="0" smtClean="0"/>
              <a:t>Třetí úroveň</a:t>
            </a:r>
          </a:p>
          <a:p>
            <a:pPr lvl="3"/>
            <a:r>
              <a:rPr lang="en-US" noProof="0" smtClean="0"/>
              <a:t>Čtvrtá úroveň</a:t>
            </a:r>
          </a:p>
          <a:p>
            <a:pPr lvl="4"/>
            <a:r>
              <a:rPr lang="en-US" noProof="0" smtClean="0"/>
              <a:t>Pátá úroveň</a:t>
            </a:r>
            <a:endParaRPr lang="en-US" noProof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50393-9643-4C06-BC1D-03CA4F989086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95536" y="0"/>
            <a:ext cx="8568952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 smtClean="0"/>
              <a:t>Klepnutím lze upravit styl předlohy nadpisů.</a:t>
            </a:r>
          </a:p>
        </p:txBody>
      </p:sp>
    </p:spTree>
  </p:cSld>
  <p:clrMapOvr>
    <a:masterClrMapping/>
  </p:clrMapOvr>
  <p:transition>
    <p:cover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D4C130-2035-44B5-971C-8CEE6387519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Rectangle 5"/>
          <p:cNvSpPr txBox="1">
            <a:spLocks noChangeArrowheads="1"/>
          </p:cNvSpPr>
          <p:nvPr userDrawn="1"/>
        </p:nvSpPr>
        <p:spPr bwMode="auto">
          <a:xfrm>
            <a:off x="395536" y="0"/>
            <a:ext cx="8568952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Klepnutím lze upravit styl předlohy nadpisů.</a:t>
            </a:r>
            <a:endParaRPr kumimoji="0" lang="cs-CZ" sz="36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cover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55650" y="1600200"/>
            <a:ext cx="3929063" cy="4924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837113" y="1600200"/>
            <a:ext cx="3930650" cy="4924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7FA4D-EE87-41D8-AFAD-2A0F122408E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cover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79512" y="149309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79512" y="2132856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367337" y="149309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367337" y="2132856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4615D5-2795-463D-86BB-4657718C538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95536" y="0"/>
            <a:ext cx="8568952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 smtClean="0"/>
              <a:t>Klepnutím lze upravit styl předlohy nadpisů.</a:t>
            </a:r>
          </a:p>
        </p:txBody>
      </p:sp>
    </p:spTree>
  </p:cSld>
  <p:clrMapOvr>
    <a:masterClrMapping/>
  </p:clrMapOvr>
  <p:transition>
    <p:cover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7059FB-3B43-4775-9D90-5D0E571A621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95536" y="0"/>
            <a:ext cx="8568952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 smtClean="0"/>
              <a:t>Klepnutím lze upravit styl předlohy nadpisů.</a:t>
            </a:r>
          </a:p>
        </p:txBody>
      </p:sp>
    </p:spTree>
  </p:cSld>
  <p:clrMapOvr>
    <a:masterClrMapping/>
  </p:clrMapOvr>
  <p:transition>
    <p:cover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004887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dirty="0" smtClean="0"/>
              <a:t>Klepnutím lze upravit styl předlohy nadpisů.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85394" y="100488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7544" y="2166937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25D640-8F33-4F56-8A39-2BAF9C4B9E8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Rectangle 5"/>
          <p:cNvSpPr txBox="1">
            <a:spLocks noChangeArrowheads="1"/>
          </p:cNvSpPr>
          <p:nvPr userDrawn="1"/>
        </p:nvSpPr>
        <p:spPr bwMode="auto">
          <a:xfrm>
            <a:off x="395536" y="0"/>
            <a:ext cx="8568952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Klepnutím lze upravit styl předlohy nadpisů.</a:t>
            </a:r>
            <a:endParaRPr kumimoji="0" lang="cs-CZ" sz="36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cover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63688" y="5352239"/>
            <a:ext cx="5486400" cy="52706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63688" y="1412776"/>
            <a:ext cx="5486400" cy="38267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63688" y="5935647"/>
            <a:ext cx="5486400" cy="7485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8737F4-763C-48A4-BFCD-DB647155B6D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Rectangle 5"/>
          <p:cNvSpPr txBox="1">
            <a:spLocks noChangeArrowheads="1"/>
          </p:cNvSpPr>
          <p:nvPr userDrawn="1"/>
        </p:nvSpPr>
        <p:spPr bwMode="auto">
          <a:xfrm>
            <a:off x="395536" y="0"/>
            <a:ext cx="8568952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Klepnutím lze upravit styl předlohy nadpisů.</a:t>
            </a:r>
            <a:endParaRPr kumimoji="0" lang="cs-CZ" sz="36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cover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F59232-BBA8-469E-84A1-0E9AE656116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95536" y="0"/>
            <a:ext cx="8568952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 smtClean="0"/>
              <a:t>Klepnutím lze upravit styl předlohy nadpisů.</a:t>
            </a:r>
          </a:p>
        </p:txBody>
      </p:sp>
    </p:spTree>
  </p:cSld>
  <p:clrMapOvr>
    <a:masterClrMapping/>
  </p:clrMapOvr>
  <p:transition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ox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23528" y="1556792"/>
            <a:ext cx="2520280" cy="2304256"/>
          </a:xfrm>
          <a:solidFill>
            <a:schemeClr val="bg1"/>
          </a:solidFill>
          <a:ln w="15875">
            <a:solidFill>
              <a:srgbClr val="4F81BD"/>
            </a:solidFill>
          </a:ln>
        </p:spPr>
        <p:txBody>
          <a:bodyPr/>
          <a:lstStyle>
            <a:lvl1pPr marL="271463" indent="-271463">
              <a:buFont typeface="Wingdings" pitchFamily="2" charset="2"/>
              <a:buChar char="Ø"/>
              <a:defRPr sz="2400"/>
            </a:lvl1pPr>
            <a:lvl2pPr marL="542925" indent="-180975"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err="1" smtClean="0"/>
              <a:t>Klepnutím</a:t>
            </a:r>
            <a:r>
              <a:rPr lang="en-US" noProof="0" dirty="0" smtClean="0"/>
              <a:t> </a:t>
            </a:r>
            <a:r>
              <a:rPr lang="en-US" noProof="0" dirty="0" err="1" smtClean="0"/>
              <a:t>lze</a:t>
            </a:r>
            <a:r>
              <a:rPr lang="en-US" noProof="0" dirty="0" smtClean="0"/>
              <a:t> </a:t>
            </a:r>
            <a:r>
              <a:rPr lang="en-US" noProof="0" dirty="0" err="1" smtClean="0"/>
              <a:t>upravit</a:t>
            </a:r>
            <a:r>
              <a:rPr lang="en-US" noProof="0" dirty="0" smtClean="0"/>
              <a:t> </a:t>
            </a:r>
            <a:r>
              <a:rPr lang="en-US" noProof="0" dirty="0" err="1" smtClean="0"/>
              <a:t>styly</a:t>
            </a:r>
            <a:r>
              <a:rPr lang="en-US" noProof="0" dirty="0" smtClean="0"/>
              <a:t> </a:t>
            </a:r>
            <a:r>
              <a:rPr lang="en-US" noProof="0" dirty="0" err="1" smtClean="0"/>
              <a:t>předlohy</a:t>
            </a:r>
            <a:r>
              <a:rPr lang="en-US" noProof="0" dirty="0" smtClean="0"/>
              <a:t> </a:t>
            </a:r>
            <a:r>
              <a:rPr lang="en-US" noProof="0" dirty="0" err="1" smtClean="0"/>
              <a:t>textu</a:t>
            </a:r>
            <a:r>
              <a:rPr lang="en-US" noProof="0" dirty="0" smtClean="0"/>
              <a:t>.</a:t>
            </a:r>
          </a:p>
          <a:p>
            <a:pPr lvl="1"/>
            <a:r>
              <a:rPr lang="en-US" noProof="0" dirty="0" err="1" smtClean="0"/>
              <a:t>Druhá</a:t>
            </a:r>
            <a:r>
              <a:rPr lang="en-US" noProof="0" dirty="0" smtClean="0"/>
              <a:t> </a:t>
            </a:r>
            <a:r>
              <a:rPr lang="en-US" noProof="0" dirty="0" err="1" smtClean="0"/>
              <a:t>úroveň</a:t>
            </a:r>
            <a:endParaRPr lang="en-US" noProof="0" dirty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7FA4D-EE87-41D8-AFAD-2A0F122408E1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9" name="Nadpis 1"/>
          <p:cNvSpPr txBox="1">
            <a:spLocks/>
          </p:cNvSpPr>
          <p:nvPr userDrawn="1"/>
        </p:nvSpPr>
        <p:spPr bwMode="auto">
          <a:xfrm>
            <a:off x="323529" y="3933056"/>
            <a:ext cx="252028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2000" b="1"/>
            </a:lvl1pPr>
          </a:lstStyle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Klepnutím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en-US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lze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en-US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upravit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en-US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styl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en-US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předlohy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nadpisů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Zástupný symbol pro text 3"/>
          <p:cNvSpPr>
            <a:spLocks noGrp="1"/>
          </p:cNvSpPr>
          <p:nvPr>
            <p:ph type="body" sz="half" idx="12"/>
          </p:nvPr>
        </p:nvSpPr>
        <p:spPr>
          <a:xfrm>
            <a:off x="323529" y="4365105"/>
            <a:ext cx="2520280" cy="249289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Klepnutím lze upravit styly předlohy textu.</a:t>
            </a:r>
          </a:p>
        </p:txBody>
      </p:sp>
      <p:sp>
        <p:nvSpPr>
          <p:cNvPr id="11" name="Zástupný symbol pro obsah 2"/>
          <p:cNvSpPr>
            <a:spLocks noGrp="1"/>
          </p:cNvSpPr>
          <p:nvPr>
            <p:ph sz="half" idx="13"/>
          </p:nvPr>
        </p:nvSpPr>
        <p:spPr>
          <a:xfrm>
            <a:off x="3131840" y="1556792"/>
            <a:ext cx="2520280" cy="2304256"/>
          </a:xfrm>
          <a:solidFill>
            <a:schemeClr val="bg1"/>
          </a:solidFill>
          <a:ln w="15875">
            <a:solidFill>
              <a:srgbClr val="4F81BD"/>
            </a:solidFill>
          </a:ln>
        </p:spPr>
        <p:txBody>
          <a:bodyPr/>
          <a:lstStyle>
            <a:lvl1pPr marL="271463" indent="-271463">
              <a:buFont typeface="Wingdings" pitchFamily="2" charset="2"/>
              <a:buChar char="Ø"/>
              <a:defRPr sz="2400"/>
            </a:lvl1pPr>
            <a:lvl2pPr marL="542925" indent="-180975"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Klepnutím lze upravit styly předlohy textu.</a:t>
            </a:r>
          </a:p>
          <a:p>
            <a:pPr lvl="1"/>
            <a:r>
              <a:rPr lang="en-US" noProof="0" smtClean="0"/>
              <a:t>Druhá úroveň</a:t>
            </a:r>
          </a:p>
        </p:txBody>
      </p:sp>
      <p:sp>
        <p:nvSpPr>
          <p:cNvPr id="12" name="Nadpis 1"/>
          <p:cNvSpPr txBox="1">
            <a:spLocks/>
          </p:cNvSpPr>
          <p:nvPr userDrawn="1"/>
        </p:nvSpPr>
        <p:spPr bwMode="auto">
          <a:xfrm>
            <a:off x="3131841" y="3933056"/>
            <a:ext cx="252028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2000" b="1"/>
            </a:lvl1pPr>
          </a:lstStyle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Klepnutím lze upravit styl předlohy </a:t>
            </a:r>
            <a:r>
              <a: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nadpisů.</a:t>
            </a:r>
            <a:endParaRPr kumimoji="0" lang="en-US" sz="2000" b="1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Zástupný symbol pro text 3"/>
          <p:cNvSpPr>
            <a:spLocks noGrp="1"/>
          </p:cNvSpPr>
          <p:nvPr>
            <p:ph type="body" sz="half" idx="14"/>
          </p:nvPr>
        </p:nvSpPr>
        <p:spPr>
          <a:xfrm>
            <a:off x="3131841" y="4365105"/>
            <a:ext cx="2520280" cy="249289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Klepnutím lze upravit styly předlohy textu.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sz="half" idx="15"/>
          </p:nvPr>
        </p:nvSpPr>
        <p:spPr>
          <a:xfrm>
            <a:off x="6012160" y="1556792"/>
            <a:ext cx="2520280" cy="2304256"/>
          </a:xfrm>
          <a:solidFill>
            <a:schemeClr val="bg1"/>
          </a:solidFill>
          <a:ln w="15875">
            <a:solidFill>
              <a:srgbClr val="4F81BD"/>
            </a:solidFill>
          </a:ln>
        </p:spPr>
        <p:txBody>
          <a:bodyPr/>
          <a:lstStyle>
            <a:lvl1pPr marL="271463" indent="-271463">
              <a:buFont typeface="Wingdings" pitchFamily="2" charset="2"/>
              <a:buChar char="Ø"/>
              <a:defRPr sz="2400"/>
            </a:lvl1pPr>
            <a:lvl2pPr marL="542925" indent="-180975"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Klepnutím lze upravit styly předlohy textu.</a:t>
            </a:r>
          </a:p>
          <a:p>
            <a:pPr lvl="1"/>
            <a:r>
              <a:rPr lang="en-US" noProof="0" smtClean="0"/>
              <a:t>Druhá úroveň</a:t>
            </a:r>
          </a:p>
        </p:txBody>
      </p:sp>
      <p:sp>
        <p:nvSpPr>
          <p:cNvPr id="15" name="Nadpis 1"/>
          <p:cNvSpPr txBox="1">
            <a:spLocks/>
          </p:cNvSpPr>
          <p:nvPr userDrawn="1"/>
        </p:nvSpPr>
        <p:spPr bwMode="auto">
          <a:xfrm>
            <a:off x="6012161" y="3933056"/>
            <a:ext cx="252028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2000" b="1"/>
            </a:lvl1pPr>
          </a:lstStyle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Klepnutím lze upravit styl předlohy </a:t>
            </a:r>
            <a:r>
              <a: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nadpisů.</a:t>
            </a:r>
            <a:endParaRPr kumimoji="0" lang="en-US" sz="2000" b="1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Zástupný symbol pro text 3"/>
          <p:cNvSpPr>
            <a:spLocks noGrp="1"/>
          </p:cNvSpPr>
          <p:nvPr>
            <p:ph type="body" sz="half" idx="16"/>
          </p:nvPr>
        </p:nvSpPr>
        <p:spPr>
          <a:xfrm>
            <a:off x="6012161" y="4365105"/>
            <a:ext cx="2520280" cy="249289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Klepnutím lze upravit styly předlohy textu.</a:t>
            </a:r>
          </a:p>
        </p:txBody>
      </p:sp>
      <p:sp>
        <p:nvSpPr>
          <p:cNvPr id="1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67544" y="44624"/>
            <a:ext cx="698477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 smtClean="0"/>
              <a:t>Klepnutím lze upravit styl předlohy nadpisů.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251520" y="1412776"/>
            <a:ext cx="8568952" cy="5256583"/>
          </a:xfrm>
        </p:spPr>
        <p:txBody>
          <a:bodyPr/>
          <a:lstStyle/>
          <a:p>
            <a:pPr lvl="0"/>
            <a:r>
              <a:rPr lang="en-US" noProof="0" smtClean="0"/>
              <a:t>Klepnutím lze upravit styly předlohy textu.</a:t>
            </a:r>
          </a:p>
          <a:p>
            <a:pPr lvl="1"/>
            <a:r>
              <a:rPr lang="en-US" noProof="0" smtClean="0"/>
              <a:t>Druhá úroveň</a:t>
            </a:r>
          </a:p>
          <a:p>
            <a:pPr lvl="2"/>
            <a:r>
              <a:rPr lang="en-US" noProof="0" smtClean="0"/>
              <a:t>Třetí úroveň</a:t>
            </a:r>
          </a:p>
          <a:p>
            <a:pPr lvl="3"/>
            <a:r>
              <a:rPr lang="en-US" noProof="0" smtClean="0"/>
              <a:t>Čtvrtá úroveň</a:t>
            </a:r>
          </a:p>
          <a:p>
            <a:pPr lvl="4"/>
            <a:r>
              <a:rPr lang="en-US" noProof="0" smtClean="0"/>
              <a:t>Pátá úroveň</a:t>
            </a:r>
            <a:endParaRPr lang="en-US" noProof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BCCEE6-A8E7-442F-B57B-9DB28A98AF6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4" name="Nadpis 1"/>
          <p:cNvSpPr>
            <a:spLocks noGrp="1"/>
          </p:cNvSpPr>
          <p:nvPr>
            <p:ph type="title" idx="11"/>
          </p:nvPr>
        </p:nvSpPr>
        <p:spPr>
          <a:xfrm>
            <a:off x="107504" y="188640"/>
            <a:ext cx="8136904" cy="914400"/>
          </a:xfrm>
        </p:spPr>
        <p:txBody>
          <a:bodyPr/>
          <a:lstStyle/>
          <a:p>
            <a:r>
              <a:rPr lang="en-US" noProof="0" smtClean="0"/>
              <a:t>Klepnutím lze upravit styl předlohy nadpisů.</a:t>
            </a:r>
            <a:endParaRPr lang="en-US" noProof="0"/>
          </a:p>
        </p:txBody>
      </p:sp>
    </p:spTree>
  </p:cSld>
  <p:clrMapOvr>
    <a:masterClrMapping/>
  </p:clrMapOvr>
  <p:transition>
    <p:cover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Nadpis a text nad obsah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7835900" cy="914400"/>
          </a:xfrm>
        </p:spPr>
        <p:txBody>
          <a:bodyPr/>
          <a:lstStyle/>
          <a:p>
            <a:r>
              <a:rPr lang="cs-CZ" dirty="0" smtClean="0"/>
              <a:t>Klepnutím lze upravit styl předlohy nadpisů.</a:t>
            </a:r>
            <a:endParaRPr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755650" y="1600200"/>
            <a:ext cx="8012113" cy="238601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755650" y="4138613"/>
            <a:ext cx="8012113" cy="2386012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874B7E-59FE-4F62-BC88-0C453C0C02C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cover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755650" y="1600200"/>
            <a:ext cx="3929063" cy="238601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837113" y="1600200"/>
            <a:ext cx="3930650" cy="238601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755650" y="4138613"/>
            <a:ext cx="3929063" cy="2386012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837113" y="4138613"/>
            <a:ext cx="3930650" cy="2386012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81BA2-A273-456D-9CDB-0EECC46F5C8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136904" cy="914400"/>
          </a:xfrm>
        </p:spPr>
        <p:txBody>
          <a:bodyPr/>
          <a:lstStyle/>
          <a:p>
            <a:r>
              <a:rPr lang="cs-CZ" dirty="0" smtClean="0"/>
              <a:t>Klepnutím lze upravit styl předlohy nadpisů.</a:t>
            </a:r>
            <a:endParaRPr lang="en-US" dirty="0"/>
          </a:p>
        </p:txBody>
      </p:sp>
    </p:spTree>
  </p:cSld>
  <p:clrMapOvr>
    <a:masterClrMapping/>
  </p:clrMapOvr>
  <p:transition>
    <p:cover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 nad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79512" y="1600200"/>
            <a:ext cx="8012113" cy="238601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512" y="4138613"/>
            <a:ext cx="8012113" cy="2386012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835900" y="6626225"/>
            <a:ext cx="1697037" cy="23177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687BFB-5210-41B3-9942-BE07D7BC82D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79512" y="116632"/>
            <a:ext cx="790790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 smtClean="0"/>
              <a:t>Klepnutím lze upravit styl předlohy nadpisů.</a:t>
            </a:r>
          </a:p>
        </p:txBody>
      </p:sp>
    </p:spTree>
  </p:cSld>
  <p:clrMapOvr>
    <a:masterClrMapping/>
  </p:clrMapOvr>
  <p:transition>
    <p:cover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99608" y="1556792"/>
            <a:ext cx="3929063" cy="492442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81071" y="1556792"/>
            <a:ext cx="3930650" cy="492442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5807E8-36D1-47FF-93BB-27992FE109B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79512" y="116632"/>
            <a:ext cx="790790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 smtClean="0"/>
              <a:t>Klepnutím lze upravit styl předlohy nadpisů.</a:t>
            </a:r>
          </a:p>
        </p:txBody>
      </p:sp>
    </p:spTree>
  </p:cSld>
  <p:clrMapOvr>
    <a:masterClrMapping/>
  </p:clrMapOvr>
  <p:transition>
    <p:cover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89560" y="1600200"/>
            <a:ext cx="3929063" cy="492442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271023" y="1600200"/>
            <a:ext cx="3930650" cy="492442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118698-A615-4A22-A800-3A79D6C62B7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79512" y="116632"/>
            <a:ext cx="790790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 smtClean="0"/>
              <a:t>Klepnutím lze upravit styl předlohy nadpisů.</a:t>
            </a:r>
          </a:p>
        </p:txBody>
      </p:sp>
    </p:spTree>
  </p:cSld>
  <p:clrMapOvr>
    <a:masterClrMapping/>
  </p:clrMapOvr>
  <p:transition>
    <p:cover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, Perex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484784"/>
            <a:ext cx="8516243" cy="1108720"/>
          </a:xfrm>
        </p:spPr>
        <p:txBody>
          <a:bodyPr anchor="ctr"/>
          <a:lstStyle>
            <a:lvl1pPr marL="0" indent="0">
              <a:buNone/>
              <a:defRPr kumimoji="0" lang="en-US" sz="32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en-US" noProof="0" dirty="0" err="1" smtClean="0"/>
              <a:t>Klepnutím</a:t>
            </a:r>
            <a:r>
              <a:rPr lang="en-US" noProof="0" dirty="0" smtClean="0"/>
              <a:t> </a:t>
            </a:r>
            <a:r>
              <a:rPr lang="en-US" noProof="0" dirty="0" err="1" smtClean="0"/>
              <a:t>lze</a:t>
            </a:r>
            <a:r>
              <a:rPr lang="en-US" noProof="0" dirty="0" smtClean="0"/>
              <a:t> </a:t>
            </a:r>
            <a:r>
              <a:rPr lang="en-US" noProof="0" dirty="0" err="1" smtClean="0"/>
              <a:t>upravit</a:t>
            </a:r>
            <a:r>
              <a:rPr lang="en-US" noProof="0" dirty="0" smtClean="0"/>
              <a:t> </a:t>
            </a:r>
            <a:r>
              <a:rPr lang="en-US" noProof="0" dirty="0" err="1" smtClean="0"/>
              <a:t>styly</a:t>
            </a:r>
            <a:r>
              <a:rPr lang="en-US" noProof="0" dirty="0" smtClean="0"/>
              <a:t> </a:t>
            </a:r>
            <a:r>
              <a:rPr lang="en-US" noProof="0" dirty="0" err="1" smtClean="0"/>
              <a:t>předlohy</a:t>
            </a:r>
            <a:r>
              <a:rPr lang="en-US" noProof="0" dirty="0" smtClean="0"/>
              <a:t> </a:t>
            </a:r>
            <a:r>
              <a:rPr lang="en-US" noProof="0" dirty="0" err="1" smtClean="0"/>
              <a:t>textu</a:t>
            </a:r>
            <a:r>
              <a:rPr lang="en-US" noProof="0" dirty="0" smtClean="0"/>
              <a:t>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4CEE8-781C-4317-8E30-2C4B25EF67D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5" name="Zástupný symbol pro obsah 2"/>
          <p:cNvSpPr>
            <a:spLocks noGrp="1"/>
          </p:cNvSpPr>
          <p:nvPr>
            <p:ph idx="11"/>
          </p:nvPr>
        </p:nvSpPr>
        <p:spPr>
          <a:xfrm>
            <a:off x="251520" y="2636912"/>
            <a:ext cx="8516243" cy="3887713"/>
          </a:xfrm>
        </p:spPr>
        <p:txBody>
          <a:bodyPr/>
          <a:lstStyle/>
          <a:p>
            <a:pPr lvl="0"/>
            <a:r>
              <a:rPr lang="en-US" noProof="0" dirty="0" err="1" smtClean="0"/>
              <a:t>Klepnutím</a:t>
            </a:r>
            <a:r>
              <a:rPr lang="en-US" noProof="0" dirty="0" smtClean="0"/>
              <a:t> </a:t>
            </a:r>
            <a:r>
              <a:rPr lang="en-US" noProof="0" dirty="0" err="1" smtClean="0"/>
              <a:t>lze</a:t>
            </a:r>
            <a:r>
              <a:rPr lang="en-US" noProof="0" dirty="0" smtClean="0"/>
              <a:t> </a:t>
            </a:r>
            <a:r>
              <a:rPr lang="en-US" noProof="0" dirty="0" err="1" smtClean="0"/>
              <a:t>upravit</a:t>
            </a:r>
            <a:r>
              <a:rPr lang="en-US" noProof="0" dirty="0" smtClean="0"/>
              <a:t> </a:t>
            </a:r>
            <a:r>
              <a:rPr lang="en-US" noProof="0" dirty="0" err="1" smtClean="0"/>
              <a:t>styly</a:t>
            </a:r>
            <a:r>
              <a:rPr lang="en-US" noProof="0" dirty="0" smtClean="0"/>
              <a:t> </a:t>
            </a:r>
            <a:r>
              <a:rPr lang="en-US" noProof="0" dirty="0" err="1" smtClean="0"/>
              <a:t>předlohy</a:t>
            </a:r>
            <a:r>
              <a:rPr lang="en-US" noProof="0" dirty="0" smtClean="0"/>
              <a:t> </a:t>
            </a:r>
            <a:r>
              <a:rPr lang="en-US" noProof="0" dirty="0" err="1" smtClean="0"/>
              <a:t>textu</a:t>
            </a:r>
            <a:r>
              <a:rPr lang="en-US" noProof="0" dirty="0" smtClean="0"/>
              <a:t>.</a:t>
            </a:r>
          </a:p>
          <a:p>
            <a:pPr lvl="1"/>
            <a:r>
              <a:rPr lang="en-US" noProof="0" dirty="0" err="1" smtClean="0"/>
              <a:t>Druhá</a:t>
            </a:r>
            <a:r>
              <a:rPr lang="en-US" noProof="0" dirty="0" smtClean="0"/>
              <a:t> </a:t>
            </a:r>
            <a:r>
              <a:rPr lang="en-US" noProof="0" dirty="0" err="1" smtClean="0"/>
              <a:t>úroveň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Třetí</a:t>
            </a:r>
            <a:r>
              <a:rPr lang="en-US" noProof="0" dirty="0" smtClean="0"/>
              <a:t> </a:t>
            </a:r>
            <a:r>
              <a:rPr lang="en-US" noProof="0" dirty="0" err="1" smtClean="0"/>
              <a:t>úroveň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Čtvrtá</a:t>
            </a:r>
            <a:r>
              <a:rPr lang="en-US" noProof="0" dirty="0" smtClean="0"/>
              <a:t> </a:t>
            </a:r>
            <a:r>
              <a:rPr lang="en-US" noProof="0" dirty="0" err="1" smtClean="0"/>
              <a:t>úroveň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Pátá</a:t>
            </a:r>
            <a:r>
              <a:rPr lang="en-US" noProof="0" dirty="0" smtClean="0"/>
              <a:t> </a:t>
            </a:r>
            <a:r>
              <a:rPr lang="en-US" noProof="0" dirty="0" err="1" smtClean="0"/>
              <a:t>úroveň</a:t>
            </a:r>
            <a:endParaRPr lang="en-US" noProof="0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67544" y="44624"/>
            <a:ext cx="698477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 smtClean="0"/>
              <a:t>Klepnutím lze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1060143746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ox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23528" y="1556792"/>
            <a:ext cx="3888432" cy="2304256"/>
          </a:xfrm>
          <a:solidFill>
            <a:schemeClr val="bg1"/>
          </a:solidFill>
          <a:ln w="15875">
            <a:solidFill>
              <a:srgbClr val="4F81BD"/>
            </a:solidFill>
          </a:ln>
        </p:spPr>
        <p:txBody>
          <a:bodyPr/>
          <a:lstStyle>
            <a:lvl1pPr marL="271463" indent="-271463">
              <a:buFont typeface="Wingdings" pitchFamily="2" charset="2"/>
              <a:buChar char="Ø"/>
              <a:defRPr sz="2400"/>
            </a:lvl1pPr>
            <a:lvl2pPr marL="542925" indent="-180975"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err="1" smtClean="0"/>
              <a:t>Klepnutím</a:t>
            </a:r>
            <a:r>
              <a:rPr lang="en-US" noProof="0" dirty="0" smtClean="0"/>
              <a:t> </a:t>
            </a:r>
            <a:r>
              <a:rPr lang="en-US" noProof="0" dirty="0" err="1" smtClean="0"/>
              <a:t>lze</a:t>
            </a:r>
            <a:r>
              <a:rPr lang="en-US" noProof="0" dirty="0" smtClean="0"/>
              <a:t> </a:t>
            </a:r>
            <a:r>
              <a:rPr lang="en-US" noProof="0" dirty="0" err="1" smtClean="0"/>
              <a:t>upravit</a:t>
            </a:r>
            <a:r>
              <a:rPr lang="en-US" noProof="0" dirty="0" smtClean="0"/>
              <a:t> </a:t>
            </a:r>
            <a:r>
              <a:rPr lang="en-US" noProof="0" dirty="0" err="1" smtClean="0"/>
              <a:t>styly</a:t>
            </a:r>
            <a:r>
              <a:rPr lang="en-US" noProof="0" dirty="0" smtClean="0"/>
              <a:t> </a:t>
            </a:r>
            <a:r>
              <a:rPr lang="en-US" noProof="0" dirty="0" err="1" smtClean="0"/>
              <a:t>předlohy</a:t>
            </a:r>
            <a:r>
              <a:rPr lang="en-US" noProof="0" dirty="0" smtClean="0"/>
              <a:t> </a:t>
            </a:r>
            <a:r>
              <a:rPr lang="en-US" noProof="0" dirty="0" err="1" smtClean="0"/>
              <a:t>textu</a:t>
            </a:r>
            <a:r>
              <a:rPr lang="en-US" noProof="0" dirty="0" smtClean="0"/>
              <a:t>.</a:t>
            </a:r>
          </a:p>
          <a:p>
            <a:pPr lvl="1"/>
            <a:r>
              <a:rPr lang="en-US" noProof="0" dirty="0" err="1" smtClean="0"/>
              <a:t>Druhá</a:t>
            </a:r>
            <a:r>
              <a:rPr lang="en-US" noProof="0" dirty="0" smtClean="0"/>
              <a:t> </a:t>
            </a:r>
            <a:r>
              <a:rPr lang="en-US" noProof="0" dirty="0" err="1" smtClean="0"/>
              <a:t>úroveň</a:t>
            </a:r>
            <a:endParaRPr lang="en-US" noProof="0" dirty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7FA4D-EE87-41D8-AFAD-2A0F122408E1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9" name="Nadpis 1"/>
          <p:cNvSpPr txBox="1">
            <a:spLocks/>
          </p:cNvSpPr>
          <p:nvPr userDrawn="1"/>
        </p:nvSpPr>
        <p:spPr bwMode="auto">
          <a:xfrm>
            <a:off x="323528" y="3933056"/>
            <a:ext cx="3888431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2000" b="1"/>
            </a:lvl1pPr>
          </a:lstStyle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Klepnutím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en-US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lze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en-US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upravit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en-US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styl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en-US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předlohy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nadpisů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Zástupný symbol pro text 3"/>
          <p:cNvSpPr>
            <a:spLocks noGrp="1"/>
          </p:cNvSpPr>
          <p:nvPr>
            <p:ph type="body" sz="half" idx="12"/>
          </p:nvPr>
        </p:nvSpPr>
        <p:spPr>
          <a:xfrm>
            <a:off x="323528" y="4365105"/>
            <a:ext cx="3888431" cy="249289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Klepnutím lze upravit styly předlohy textu.</a:t>
            </a:r>
          </a:p>
        </p:txBody>
      </p:sp>
      <p:sp>
        <p:nvSpPr>
          <p:cNvPr id="11" name="Zástupný symbol pro obsah 2"/>
          <p:cNvSpPr>
            <a:spLocks noGrp="1"/>
          </p:cNvSpPr>
          <p:nvPr>
            <p:ph sz="half" idx="13"/>
          </p:nvPr>
        </p:nvSpPr>
        <p:spPr>
          <a:xfrm>
            <a:off x="4644008" y="1556791"/>
            <a:ext cx="3888432" cy="2304256"/>
          </a:xfrm>
          <a:solidFill>
            <a:schemeClr val="bg1"/>
          </a:solidFill>
          <a:ln w="15875">
            <a:solidFill>
              <a:srgbClr val="4F81BD"/>
            </a:solidFill>
          </a:ln>
        </p:spPr>
        <p:txBody>
          <a:bodyPr/>
          <a:lstStyle>
            <a:lvl1pPr marL="271463" indent="-271463">
              <a:buFont typeface="Wingdings" pitchFamily="2" charset="2"/>
              <a:buChar char="Ø"/>
              <a:defRPr sz="2400"/>
            </a:lvl1pPr>
            <a:lvl2pPr marL="542925" indent="-180975"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Klepnutím lze upravit styly předlohy textu.</a:t>
            </a:r>
          </a:p>
          <a:p>
            <a:pPr lvl="1"/>
            <a:r>
              <a:rPr lang="en-US" noProof="0" smtClean="0"/>
              <a:t>Druhá úroveň</a:t>
            </a:r>
          </a:p>
        </p:txBody>
      </p:sp>
      <p:sp>
        <p:nvSpPr>
          <p:cNvPr id="12" name="Nadpis 1"/>
          <p:cNvSpPr txBox="1">
            <a:spLocks/>
          </p:cNvSpPr>
          <p:nvPr userDrawn="1"/>
        </p:nvSpPr>
        <p:spPr bwMode="auto">
          <a:xfrm>
            <a:off x="4644008" y="3933055"/>
            <a:ext cx="3888431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2000" b="1"/>
            </a:lvl1pPr>
          </a:lstStyle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Klepnutím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en-US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lze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en-US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upravit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en-US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styl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en-US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předlohy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nadpisů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Zástupný symbol pro text 3"/>
          <p:cNvSpPr>
            <a:spLocks noGrp="1"/>
          </p:cNvSpPr>
          <p:nvPr>
            <p:ph type="body" sz="half" idx="14"/>
          </p:nvPr>
        </p:nvSpPr>
        <p:spPr>
          <a:xfrm>
            <a:off x="4644008" y="4365104"/>
            <a:ext cx="3888431" cy="249289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Klepnutím lze upravit styly předlohy textu.</a:t>
            </a:r>
          </a:p>
        </p:txBody>
      </p:sp>
      <p:sp>
        <p:nvSpPr>
          <p:cNvPr id="1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67544" y="44624"/>
            <a:ext cx="698477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 smtClean="0"/>
              <a:t>Klepnutím lze upravit styl předlohy nadpisů.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oxy porovna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6F6755-3BC5-4A11-8A28-4C2625EEB429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4" name="Zástupný symbol pro obsah 2"/>
          <p:cNvSpPr>
            <a:spLocks noGrp="1"/>
          </p:cNvSpPr>
          <p:nvPr>
            <p:ph sz="half" idx="15"/>
          </p:nvPr>
        </p:nvSpPr>
        <p:spPr>
          <a:xfrm>
            <a:off x="179512" y="4437112"/>
            <a:ext cx="4104456" cy="2304256"/>
          </a:xfrm>
          <a:solidFill>
            <a:schemeClr val="bg1"/>
          </a:solidFill>
          <a:ln w="15875">
            <a:solidFill>
              <a:srgbClr val="4F81BD"/>
            </a:solidFill>
          </a:ln>
        </p:spPr>
        <p:txBody>
          <a:bodyPr/>
          <a:lstStyle>
            <a:lvl1pPr marL="271463" indent="-271463">
              <a:buFont typeface="Wingdings" pitchFamily="2" charset="2"/>
              <a:buChar char="ü"/>
              <a:defRPr sz="2400"/>
            </a:lvl1pPr>
            <a:lvl2pPr marL="542925" indent="-180975">
              <a:buFont typeface="Wingdings" pitchFamily="2" charset="2"/>
              <a:buChar char="ü"/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err="1" smtClean="0"/>
              <a:t>Klepnutím</a:t>
            </a:r>
            <a:r>
              <a:rPr lang="en-US" noProof="0" dirty="0" smtClean="0"/>
              <a:t> </a:t>
            </a:r>
            <a:r>
              <a:rPr lang="en-US" noProof="0" dirty="0" err="1" smtClean="0"/>
              <a:t>lze</a:t>
            </a:r>
            <a:r>
              <a:rPr lang="en-US" noProof="0" dirty="0" smtClean="0"/>
              <a:t> </a:t>
            </a:r>
            <a:r>
              <a:rPr lang="en-US" noProof="0" dirty="0" err="1" smtClean="0"/>
              <a:t>upravit</a:t>
            </a:r>
            <a:r>
              <a:rPr lang="en-US" noProof="0" dirty="0" smtClean="0"/>
              <a:t> </a:t>
            </a:r>
            <a:r>
              <a:rPr lang="en-US" noProof="0" dirty="0" err="1" smtClean="0"/>
              <a:t>styly</a:t>
            </a:r>
            <a:r>
              <a:rPr lang="en-US" noProof="0" dirty="0" smtClean="0"/>
              <a:t> </a:t>
            </a:r>
            <a:r>
              <a:rPr lang="en-US" noProof="0" dirty="0" err="1" smtClean="0"/>
              <a:t>předlohy</a:t>
            </a:r>
            <a:r>
              <a:rPr lang="en-US" noProof="0" dirty="0" smtClean="0"/>
              <a:t> </a:t>
            </a:r>
            <a:r>
              <a:rPr lang="en-US" noProof="0" dirty="0" err="1" smtClean="0"/>
              <a:t>textu</a:t>
            </a:r>
            <a:r>
              <a:rPr lang="en-US" noProof="0" dirty="0" smtClean="0"/>
              <a:t>.</a:t>
            </a:r>
          </a:p>
        </p:txBody>
      </p:sp>
      <p:sp>
        <p:nvSpPr>
          <p:cNvPr id="5" name="Zástupný symbol pro obsah 2"/>
          <p:cNvSpPr>
            <a:spLocks noGrp="1"/>
          </p:cNvSpPr>
          <p:nvPr>
            <p:ph sz="half" idx="16"/>
          </p:nvPr>
        </p:nvSpPr>
        <p:spPr>
          <a:xfrm>
            <a:off x="179512" y="1484784"/>
            <a:ext cx="4104456" cy="648072"/>
          </a:xfrm>
          <a:prstGeom prst="roundRect">
            <a:avLst/>
          </a:prstGeom>
          <a:solidFill>
            <a:srgbClr val="4F81BD"/>
          </a:solidFill>
          <a:ln w="15875">
            <a:solidFill>
              <a:srgbClr val="4F81BD"/>
            </a:solidFill>
          </a:ln>
        </p:spPr>
        <p:txBody>
          <a:bodyPr/>
          <a:lstStyle>
            <a:lvl1pPr marL="0" indent="0" algn="ctr">
              <a:buFont typeface="Wingdings" pitchFamily="2" charset="2"/>
              <a:buNone/>
              <a:defRPr sz="3200">
                <a:solidFill>
                  <a:schemeClr val="bg1"/>
                </a:solidFill>
              </a:defRPr>
            </a:lvl1pPr>
            <a:lvl2pPr marL="542925" indent="-180975"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err="1" smtClean="0"/>
              <a:t>Klepnutím</a:t>
            </a:r>
            <a:r>
              <a:rPr lang="en-US" noProof="0" dirty="0" smtClean="0"/>
              <a:t> </a:t>
            </a:r>
            <a:r>
              <a:rPr lang="en-US" noProof="0" dirty="0" err="1" smtClean="0"/>
              <a:t>lze</a:t>
            </a:r>
            <a:r>
              <a:rPr lang="en-US" noProof="0" dirty="0" smtClean="0"/>
              <a:t> </a:t>
            </a:r>
            <a:r>
              <a:rPr lang="en-US" noProof="0" dirty="0" err="1" smtClean="0"/>
              <a:t>upravit</a:t>
            </a:r>
            <a:r>
              <a:rPr lang="en-US" noProof="0" dirty="0" smtClean="0"/>
              <a:t> </a:t>
            </a:r>
            <a:r>
              <a:rPr lang="en-US" noProof="0" dirty="0" err="1" smtClean="0"/>
              <a:t>styly</a:t>
            </a:r>
            <a:r>
              <a:rPr lang="en-US" noProof="0" dirty="0" smtClean="0"/>
              <a:t> </a:t>
            </a:r>
            <a:r>
              <a:rPr lang="en-US" noProof="0" dirty="0" err="1" smtClean="0"/>
              <a:t>předlohy</a:t>
            </a:r>
            <a:r>
              <a:rPr lang="en-US" noProof="0" dirty="0" smtClean="0"/>
              <a:t> </a:t>
            </a:r>
            <a:r>
              <a:rPr lang="en-US" noProof="0" dirty="0" err="1" smtClean="0"/>
              <a:t>textu</a:t>
            </a:r>
            <a:r>
              <a:rPr lang="en-US" noProof="0" dirty="0" smtClean="0"/>
              <a:t>.</a:t>
            </a:r>
          </a:p>
        </p:txBody>
      </p:sp>
      <p:sp>
        <p:nvSpPr>
          <p:cNvPr id="6" name="Zástupný symbol pro obsah 2"/>
          <p:cNvSpPr>
            <a:spLocks noGrp="1"/>
          </p:cNvSpPr>
          <p:nvPr>
            <p:ph sz="half" idx="17"/>
          </p:nvPr>
        </p:nvSpPr>
        <p:spPr>
          <a:xfrm>
            <a:off x="4644008" y="4437112"/>
            <a:ext cx="4104456" cy="2304256"/>
          </a:xfrm>
          <a:solidFill>
            <a:schemeClr val="bg1"/>
          </a:solidFill>
          <a:ln w="15875">
            <a:solidFill>
              <a:srgbClr val="4F81BD"/>
            </a:solidFill>
          </a:ln>
        </p:spPr>
        <p:txBody>
          <a:bodyPr/>
          <a:lstStyle>
            <a:lvl1pPr marL="271463" indent="-271463">
              <a:buFont typeface="Wingdings" pitchFamily="2" charset="2"/>
              <a:buChar char="ü"/>
              <a:defRPr sz="2400"/>
            </a:lvl1pPr>
            <a:lvl2pPr marL="542925" indent="-180975">
              <a:buFont typeface="Wingdings" pitchFamily="2" charset="2"/>
              <a:buChar char="ü"/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err="1" smtClean="0"/>
              <a:t>Klepnutím</a:t>
            </a:r>
            <a:r>
              <a:rPr lang="en-US" noProof="0" dirty="0" smtClean="0"/>
              <a:t> </a:t>
            </a:r>
            <a:r>
              <a:rPr lang="en-US" noProof="0" dirty="0" err="1" smtClean="0"/>
              <a:t>lze</a:t>
            </a:r>
            <a:r>
              <a:rPr lang="en-US" noProof="0" dirty="0" smtClean="0"/>
              <a:t> </a:t>
            </a:r>
            <a:r>
              <a:rPr lang="en-US" noProof="0" dirty="0" err="1" smtClean="0"/>
              <a:t>upravit</a:t>
            </a:r>
            <a:r>
              <a:rPr lang="en-US" noProof="0" dirty="0" smtClean="0"/>
              <a:t> </a:t>
            </a:r>
            <a:r>
              <a:rPr lang="en-US" noProof="0" dirty="0" err="1" smtClean="0"/>
              <a:t>styly</a:t>
            </a:r>
            <a:r>
              <a:rPr lang="en-US" noProof="0" dirty="0" smtClean="0"/>
              <a:t> </a:t>
            </a:r>
            <a:r>
              <a:rPr lang="en-US" noProof="0" dirty="0" err="1" smtClean="0"/>
              <a:t>předlohy</a:t>
            </a:r>
            <a:r>
              <a:rPr lang="en-US" noProof="0" dirty="0" smtClean="0"/>
              <a:t> </a:t>
            </a:r>
            <a:r>
              <a:rPr lang="en-US" noProof="0" dirty="0" err="1" smtClean="0"/>
              <a:t>textu</a:t>
            </a:r>
            <a:r>
              <a:rPr lang="en-US" noProof="0" dirty="0" smtClean="0"/>
              <a:t>.</a:t>
            </a:r>
          </a:p>
        </p:txBody>
      </p:sp>
      <p:sp>
        <p:nvSpPr>
          <p:cNvPr id="7" name="Zástupný symbol pro obsah 2"/>
          <p:cNvSpPr>
            <a:spLocks noGrp="1"/>
          </p:cNvSpPr>
          <p:nvPr>
            <p:ph sz="half" idx="18"/>
          </p:nvPr>
        </p:nvSpPr>
        <p:spPr>
          <a:xfrm>
            <a:off x="4644008" y="1484784"/>
            <a:ext cx="4104456" cy="648072"/>
          </a:xfrm>
          <a:prstGeom prst="roundRect">
            <a:avLst/>
          </a:prstGeom>
          <a:solidFill>
            <a:srgbClr val="4F81BD"/>
          </a:solidFill>
          <a:ln w="15875">
            <a:solidFill>
              <a:srgbClr val="4F81BD"/>
            </a:solidFill>
          </a:ln>
        </p:spPr>
        <p:txBody>
          <a:bodyPr/>
          <a:lstStyle>
            <a:lvl1pPr marL="0" indent="0" algn="ctr">
              <a:buFont typeface="Wingdings" pitchFamily="2" charset="2"/>
              <a:buNone/>
              <a:defRPr sz="3200">
                <a:solidFill>
                  <a:schemeClr val="bg1"/>
                </a:solidFill>
              </a:defRPr>
            </a:lvl1pPr>
            <a:lvl2pPr marL="542925" indent="-180975"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err="1" smtClean="0"/>
              <a:t>Klepnutím</a:t>
            </a:r>
            <a:r>
              <a:rPr lang="en-US" noProof="0" dirty="0" smtClean="0"/>
              <a:t> </a:t>
            </a:r>
            <a:r>
              <a:rPr lang="en-US" noProof="0" dirty="0" err="1" smtClean="0"/>
              <a:t>lze</a:t>
            </a:r>
            <a:r>
              <a:rPr lang="en-US" noProof="0" dirty="0" smtClean="0"/>
              <a:t> </a:t>
            </a:r>
            <a:r>
              <a:rPr lang="en-US" noProof="0" dirty="0" err="1" smtClean="0"/>
              <a:t>upravit</a:t>
            </a:r>
            <a:r>
              <a:rPr lang="en-US" noProof="0" dirty="0" smtClean="0"/>
              <a:t> </a:t>
            </a:r>
            <a:r>
              <a:rPr lang="en-US" noProof="0" dirty="0" err="1" smtClean="0"/>
              <a:t>styly</a:t>
            </a:r>
            <a:r>
              <a:rPr lang="en-US" noProof="0" dirty="0" smtClean="0"/>
              <a:t> </a:t>
            </a:r>
            <a:r>
              <a:rPr lang="en-US" noProof="0" dirty="0" err="1" smtClean="0"/>
              <a:t>předlohy</a:t>
            </a:r>
            <a:r>
              <a:rPr lang="en-US" noProof="0" dirty="0" smtClean="0"/>
              <a:t> </a:t>
            </a:r>
            <a:r>
              <a:rPr lang="en-US" noProof="0" dirty="0" err="1" smtClean="0"/>
              <a:t>textu</a:t>
            </a:r>
            <a:r>
              <a:rPr lang="en-US" noProof="0" dirty="0" smtClean="0"/>
              <a:t>.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text a 2 obsah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395536" y="1556792"/>
            <a:ext cx="3929063" cy="4924425"/>
          </a:xfrm>
        </p:spPr>
        <p:txBody>
          <a:bodyPr/>
          <a:lstStyle/>
          <a:p>
            <a:pPr lvl="0"/>
            <a:r>
              <a:rPr lang="en-US" noProof="0" smtClean="0"/>
              <a:t>Klepnutím lze upravit styly předlohy textu.</a:t>
            </a:r>
          </a:p>
          <a:p>
            <a:pPr lvl="1"/>
            <a:r>
              <a:rPr lang="en-US" noProof="0" smtClean="0"/>
              <a:t>Druhá úroveň</a:t>
            </a:r>
          </a:p>
          <a:p>
            <a:pPr lvl="2"/>
            <a:r>
              <a:rPr lang="en-US" noProof="0" smtClean="0"/>
              <a:t>Třetí úroveň</a:t>
            </a:r>
          </a:p>
          <a:p>
            <a:pPr lvl="3"/>
            <a:r>
              <a:rPr lang="en-US" noProof="0" smtClean="0"/>
              <a:t>Čtvrtá úroveň</a:t>
            </a:r>
          </a:p>
          <a:p>
            <a:pPr lvl="4"/>
            <a:r>
              <a:rPr lang="en-US" noProof="0" smtClean="0"/>
              <a:t>Pátá úroveň</a:t>
            </a:r>
            <a:endParaRPr lang="en-US" noProof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476999" y="1556792"/>
            <a:ext cx="3930650" cy="2386013"/>
          </a:xfrm>
        </p:spPr>
        <p:txBody>
          <a:bodyPr/>
          <a:lstStyle/>
          <a:p>
            <a:pPr lvl="0"/>
            <a:r>
              <a:rPr lang="en-US" noProof="0" smtClean="0"/>
              <a:t>Klepnutím lze upravit styly předlohy textu.</a:t>
            </a:r>
          </a:p>
          <a:p>
            <a:pPr lvl="1"/>
            <a:r>
              <a:rPr lang="en-US" noProof="0" smtClean="0"/>
              <a:t>Druhá úroveň</a:t>
            </a:r>
          </a:p>
          <a:p>
            <a:pPr lvl="2"/>
            <a:r>
              <a:rPr lang="en-US" noProof="0" smtClean="0"/>
              <a:t>Třetí úroveň</a:t>
            </a:r>
          </a:p>
          <a:p>
            <a:pPr lvl="3"/>
            <a:r>
              <a:rPr lang="en-US" noProof="0" smtClean="0"/>
              <a:t>Čtvrtá úroveň</a:t>
            </a:r>
          </a:p>
          <a:p>
            <a:pPr lvl="4"/>
            <a:r>
              <a:rPr lang="en-US" noProof="0" smtClean="0"/>
              <a:t>Pátá úroveň</a:t>
            </a:r>
            <a:endParaRPr lang="en-US" noProof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476999" y="4095205"/>
            <a:ext cx="3930650" cy="2386012"/>
          </a:xfrm>
        </p:spPr>
        <p:txBody>
          <a:bodyPr/>
          <a:lstStyle/>
          <a:p>
            <a:pPr lvl="0"/>
            <a:r>
              <a:rPr lang="en-US" noProof="0" smtClean="0"/>
              <a:t>Klepnutím lze upravit styly předlohy textu.</a:t>
            </a:r>
          </a:p>
          <a:p>
            <a:pPr lvl="1"/>
            <a:r>
              <a:rPr lang="en-US" noProof="0" smtClean="0"/>
              <a:t>Druhá úroveň</a:t>
            </a:r>
          </a:p>
          <a:p>
            <a:pPr lvl="2"/>
            <a:r>
              <a:rPr lang="en-US" noProof="0" smtClean="0"/>
              <a:t>Třetí úroveň</a:t>
            </a:r>
          </a:p>
          <a:p>
            <a:pPr lvl="3"/>
            <a:r>
              <a:rPr lang="en-US" noProof="0" smtClean="0"/>
              <a:t>Čtvrtá úroveň</a:t>
            </a:r>
          </a:p>
          <a:p>
            <a:pPr lvl="4"/>
            <a:r>
              <a:rPr lang="en-US" noProof="0" smtClean="0"/>
              <a:t>Pátá úroveň</a:t>
            </a:r>
            <a:endParaRPr lang="en-US" noProof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50393-9643-4C06-BC1D-03CA4F989086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67544" y="44624"/>
            <a:ext cx="698477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 smtClean="0"/>
              <a:t>Klepnutím lze upravit styl předlohy nadpisů.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D4C130-2035-44B5-971C-8CEE6387519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Nadpis 1"/>
          <p:cNvSpPr txBox="1">
            <a:spLocks/>
          </p:cNvSpPr>
          <p:nvPr userDrawn="1"/>
        </p:nvSpPr>
        <p:spPr bwMode="auto">
          <a:xfrm>
            <a:off x="251520" y="1556792"/>
            <a:ext cx="871296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2000" b="1"/>
            </a:lvl1pPr>
          </a:lstStyle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Klepnutím</a:t>
            </a: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en-US" sz="32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lze</a:t>
            </a: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en-US" sz="32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upravit</a:t>
            </a: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en-US" sz="32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styl</a:t>
            </a: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en-US" sz="32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předlohy</a:t>
            </a: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en-US" sz="32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nadpisů</a:t>
            </a: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.</a:t>
            </a:r>
            <a:endParaRPr kumimoji="0" lang="en-US" sz="3200" b="1" i="1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10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187624" y="2564904"/>
            <a:ext cx="7776864" cy="3916313"/>
          </a:xfrm>
        </p:spPr>
        <p:txBody>
          <a:bodyPr/>
          <a:lstStyle>
            <a:lvl1pPr marL="0" indent="0">
              <a:buNone/>
              <a:defRPr sz="2800"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noProof="0" dirty="0" err="1" smtClean="0"/>
              <a:t>Klepnutím</a:t>
            </a:r>
            <a:r>
              <a:rPr lang="en-US" noProof="0" dirty="0" smtClean="0"/>
              <a:t> </a:t>
            </a:r>
            <a:r>
              <a:rPr lang="en-US" noProof="0" dirty="0" err="1" smtClean="0"/>
              <a:t>lze</a:t>
            </a:r>
            <a:r>
              <a:rPr lang="en-US" noProof="0" dirty="0" smtClean="0"/>
              <a:t> </a:t>
            </a:r>
            <a:r>
              <a:rPr lang="en-US" noProof="0" dirty="0" err="1" smtClean="0"/>
              <a:t>upravit</a:t>
            </a:r>
            <a:r>
              <a:rPr lang="en-US" noProof="0" dirty="0" smtClean="0"/>
              <a:t> </a:t>
            </a:r>
            <a:r>
              <a:rPr lang="en-US" noProof="0" dirty="0" err="1" smtClean="0"/>
              <a:t>styly</a:t>
            </a:r>
            <a:r>
              <a:rPr lang="en-US" noProof="0" dirty="0" smtClean="0"/>
              <a:t> </a:t>
            </a:r>
            <a:r>
              <a:rPr lang="en-US" noProof="0" dirty="0" err="1" smtClean="0"/>
              <a:t>předlohy</a:t>
            </a:r>
            <a:r>
              <a:rPr lang="en-US" noProof="0" dirty="0" smtClean="0"/>
              <a:t> </a:t>
            </a:r>
            <a:r>
              <a:rPr lang="en-US" noProof="0" dirty="0" err="1" smtClean="0"/>
              <a:t>textu</a:t>
            </a:r>
            <a:r>
              <a:rPr lang="en-US" noProof="0" dirty="0" smtClean="0"/>
              <a:t>.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67544" y="44624"/>
            <a:ext cx="698477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 smtClean="0"/>
              <a:t>Klepnutím lze upravit styl předlohy nadpisů.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55650" y="1600200"/>
            <a:ext cx="3929063" cy="4924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837113" y="1600200"/>
            <a:ext cx="3930650" cy="4924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7FA4D-EE87-41D8-AFAD-2A0F122408E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79512" y="149309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79512" y="2132856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367337" y="149309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367337" y="2132856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4615D5-2795-463D-86BB-4657718C538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7907908" cy="914400"/>
          </a:xfrm>
        </p:spPr>
        <p:txBody>
          <a:bodyPr/>
          <a:lstStyle/>
          <a:p>
            <a:r>
              <a:rPr lang="cs-CZ" dirty="0" smtClean="0"/>
              <a:t>Klepnutím lze upravit styl předlohy nadpisů.</a:t>
            </a:r>
            <a:endParaRPr lang="en-US" dirty="0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3.w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image" Target="../media/image3.wmf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1"/>
          <p:cNvPicPr>
            <a:picLocks noChangeAspect="1" noChangeArrowheads="1"/>
          </p:cNvPicPr>
          <p:nvPr userDrawn="1"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0" y="0"/>
            <a:ext cx="4343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600200"/>
            <a:ext cx="8012113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34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12038" y="6626225"/>
            <a:ext cx="16970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400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A6F6755-3BC5-4A11-8A28-4C2625EEB429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  <p:pic>
        <p:nvPicPr>
          <p:cNvPr id="6153" name="Picture 12" descr="Bez-názvu-3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 rot="5400000">
            <a:off x="8229824" y="-121938"/>
            <a:ext cx="253154" cy="1088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Obrázek 11" descr="horni-pruh.wmf"/>
          <p:cNvPicPr>
            <a:picLocks noChangeAspect="1"/>
          </p:cNvPicPr>
          <p:nvPr userDrawn="1"/>
        </p:nvPicPr>
        <p:blipFill>
          <a:blip r:embed="rId23" cstate="print"/>
          <a:srcRect t="-243"/>
          <a:stretch>
            <a:fillRect/>
          </a:stretch>
        </p:blipFill>
        <p:spPr>
          <a:xfrm>
            <a:off x="-3600" y="-6782"/>
            <a:ext cx="7452320" cy="1309868"/>
          </a:xfrm>
          <a:prstGeom prst="rect">
            <a:avLst/>
          </a:prstGeom>
        </p:spPr>
      </p:pic>
      <p:sp>
        <p:nvSpPr>
          <p:cNvPr id="6148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67544" y="44624"/>
            <a:ext cx="698477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 smtClean="0"/>
              <a:t>Klepnutím lze upravit styl předlohy nadpisů.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726" r:id="rId2"/>
    <p:sldLayoutId id="2147483706" r:id="rId3"/>
    <p:sldLayoutId id="2147483725" r:id="rId4"/>
    <p:sldLayoutId id="2147483728" r:id="rId5"/>
    <p:sldLayoutId id="2147483699" r:id="rId6"/>
    <p:sldLayoutId id="2147483690" r:id="rId7"/>
    <p:sldLayoutId id="2147483691" r:id="rId8"/>
    <p:sldLayoutId id="2147483692" r:id="rId9"/>
    <p:sldLayoutId id="2147483693" r:id="rId10"/>
    <p:sldLayoutId id="2147483695" r:id="rId11"/>
    <p:sldLayoutId id="2147483696" r:id="rId12"/>
    <p:sldLayoutId id="2147483697" r:id="rId13"/>
    <p:sldLayoutId id="2147483700" r:id="rId14"/>
    <p:sldLayoutId id="2147483701" r:id="rId15"/>
    <p:sldLayoutId id="2147483702" r:id="rId16"/>
    <p:sldLayoutId id="2147483703" r:id="rId17"/>
    <p:sldLayoutId id="2147483704" r:id="rId18"/>
    <p:sldLayoutId id="2147483705" r:id="rId19"/>
  </p:sldLayoutIdLst>
  <p:transition>
    <p:cover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Tx/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Tx/>
        <a:buSzPct val="55000"/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Tx/>
        <a:buSzPct val="65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Tx/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Tx/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1"/>
          <p:cNvPicPr>
            <a:picLocks noChangeAspect="1" noChangeArrowheads="1"/>
          </p:cNvPicPr>
          <p:nvPr userDrawn="1"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0" y="0"/>
            <a:ext cx="4343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600200"/>
            <a:ext cx="8012113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34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12038" y="6626225"/>
            <a:ext cx="16970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400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A6F6755-3BC5-4A11-8A28-4C2625EEB429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  <p:pic>
        <p:nvPicPr>
          <p:cNvPr id="12" name="Obrázek 11" descr="horni-pruh.wmf"/>
          <p:cNvPicPr>
            <a:picLocks noChangeAspect="1"/>
          </p:cNvPicPr>
          <p:nvPr userDrawn="1"/>
        </p:nvPicPr>
        <p:blipFill>
          <a:blip r:embed="rId20" cstate="print"/>
          <a:srcRect t="-243"/>
          <a:stretch>
            <a:fillRect/>
          </a:stretch>
        </p:blipFill>
        <p:spPr>
          <a:xfrm>
            <a:off x="-3600" y="-6782"/>
            <a:ext cx="9036496" cy="1309868"/>
          </a:xfrm>
          <a:prstGeom prst="rect">
            <a:avLst/>
          </a:prstGeom>
        </p:spPr>
      </p:pic>
      <p:sp>
        <p:nvSpPr>
          <p:cNvPr id="6148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95536" y="0"/>
            <a:ext cx="8568952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 smtClean="0"/>
              <a:t>Klepnutím lze upravit styl předlohy nadpisů.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9" r:id="rId17"/>
  </p:sldLayoutIdLst>
  <p:transition>
    <p:cover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w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itchFamily="2" charset="2"/>
        <a:buChar char="w"/>
        <a:defRPr sz="20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6.png"/><Relationship Id="rId7" Type="http://schemas.openxmlformats.org/officeDocument/2006/relationships/image" Target="../media/image3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w-group.com/products/HWg-Ares/HWg-Ares_GSM_sensors_en.html" TargetMode="External"/><Relationship Id="rId2" Type="http://schemas.openxmlformats.org/officeDocument/2006/relationships/hyperlink" Target="http://www.hw-group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3" Type="http://schemas.openxmlformats.org/officeDocument/2006/relationships/image" Target="../media/image54.png"/><Relationship Id="rId7" Type="http://schemas.openxmlformats.org/officeDocument/2006/relationships/image" Target="../media/image58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10" Type="http://schemas.openxmlformats.org/officeDocument/2006/relationships/image" Target="../media/image6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2.e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3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88.jpeg"/><Relationship Id="rId7" Type="http://schemas.openxmlformats.org/officeDocument/2006/relationships/image" Target="../media/image92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10" Type="http://schemas.openxmlformats.org/officeDocument/2006/relationships/image" Target="../media/image95.png"/><Relationship Id="rId4" Type="http://schemas.openxmlformats.org/officeDocument/2006/relationships/image" Target="../media/image89.png"/><Relationship Id="rId9" Type="http://schemas.openxmlformats.org/officeDocument/2006/relationships/image" Target="../media/image94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99.png"/><Relationship Id="rId4" Type="http://schemas.openxmlformats.org/officeDocument/2006/relationships/image" Target="../media/image9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image" Target="../media/image100.png"/><Relationship Id="rId7" Type="http://schemas.openxmlformats.org/officeDocument/2006/relationships/image" Target="../media/image104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2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13" Type="http://schemas.openxmlformats.org/officeDocument/2006/relationships/image" Target="../media/image123.png"/><Relationship Id="rId3" Type="http://schemas.openxmlformats.org/officeDocument/2006/relationships/image" Target="../media/image113.png"/><Relationship Id="rId7" Type="http://schemas.openxmlformats.org/officeDocument/2006/relationships/image" Target="../media/image117.png"/><Relationship Id="rId12" Type="http://schemas.openxmlformats.org/officeDocument/2006/relationships/image" Target="../media/image122.png"/><Relationship Id="rId17" Type="http://schemas.openxmlformats.org/officeDocument/2006/relationships/image" Target="../media/image127.png"/><Relationship Id="rId2" Type="http://schemas.openxmlformats.org/officeDocument/2006/relationships/image" Target="../media/image112.png"/><Relationship Id="rId16" Type="http://schemas.openxmlformats.org/officeDocument/2006/relationships/image" Target="../media/image126.jpe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16.png"/><Relationship Id="rId11" Type="http://schemas.openxmlformats.org/officeDocument/2006/relationships/image" Target="../media/image121.png"/><Relationship Id="rId5" Type="http://schemas.openxmlformats.org/officeDocument/2006/relationships/image" Target="../media/image115.png"/><Relationship Id="rId15" Type="http://schemas.openxmlformats.org/officeDocument/2006/relationships/image" Target="../media/image125.png"/><Relationship Id="rId10" Type="http://schemas.openxmlformats.org/officeDocument/2006/relationships/image" Target="../media/image120.png"/><Relationship Id="rId4" Type="http://schemas.openxmlformats.org/officeDocument/2006/relationships/image" Target="../media/image114.png"/><Relationship Id="rId9" Type="http://schemas.openxmlformats.org/officeDocument/2006/relationships/image" Target="../media/image119.png"/><Relationship Id="rId14" Type="http://schemas.openxmlformats.org/officeDocument/2006/relationships/image" Target="../media/image12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jpeg"/><Relationship Id="rId1" Type="http://schemas.openxmlformats.org/officeDocument/2006/relationships/slideLayout" Target="../slideLayouts/slideLayout2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3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jpe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2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38.jpeg"/><Relationship Id="rId5" Type="http://schemas.openxmlformats.org/officeDocument/2006/relationships/image" Target="../media/image137.jpeg"/><Relationship Id="rId4" Type="http://schemas.openxmlformats.org/officeDocument/2006/relationships/image" Target="../media/image136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3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w-group.com/products/HWg-Ares/HWg-Ares_GSM_APN_en.html" TargetMode="External"/><Relationship Id="rId2" Type="http://schemas.openxmlformats.org/officeDocument/2006/relationships/hyperlink" Target="http://www.gmx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jpeg"/><Relationship Id="rId18" Type="http://schemas.openxmlformats.org/officeDocument/2006/relationships/image" Target="../media/image30.png"/><Relationship Id="rId3" Type="http://schemas.openxmlformats.org/officeDocument/2006/relationships/image" Target="../media/image15.png"/><Relationship Id="rId21" Type="http://schemas.openxmlformats.org/officeDocument/2006/relationships/image" Target="../media/image6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jpeg"/><Relationship Id="rId2" Type="http://schemas.openxmlformats.org/officeDocument/2006/relationships/image" Target="../media/image14.png"/><Relationship Id="rId16" Type="http://schemas.openxmlformats.org/officeDocument/2006/relationships/image" Target="../media/image28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19" Type="http://schemas.openxmlformats.org/officeDocument/2006/relationships/image" Target="../media/image31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2.png"/><Relationship Id="rId7" Type="http://schemas.openxmlformats.org/officeDocument/2006/relationships/image" Target="../media/image4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43.pn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2.png"/><Relationship Id="rId7" Type="http://schemas.openxmlformats.org/officeDocument/2006/relationships/image" Target="../media/image4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35.png"/><Relationship Id="rId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076" y="2132856"/>
            <a:ext cx="4609067" cy="3459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395536" y="116632"/>
            <a:ext cx="8568952" cy="864096"/>
          </a:xfrm>
        </p:spPr>
        <p:txBody>
          <a:bodyPr/>
          <a:lstStyle/>
          <a:p>
            <a:r>
              <a:rPr lang="en-US" dirty="0" smtClean="0"/>
              <a:t>HWg-Ares</a:t>
            </a:r>
            <a:r>
              <a:rPr lang="cs-CZ" dirty="0"/>
              <a:t>:</a:t>
            </a:r>
            <a:r>
              <a:rPr lang="en-US" dirty="0" smtClean="0"/>
              <a:t> GSM</a:t>
            </a:r>
            <a:r>
              <a:rPr lang="cs-CZ" dirty="0" smtClean="0"/>
              <a:t>/GPRS</a:t>
            </a:r>
            <a:r>
              <a:rPr lang="en-US" dirty="0" smtClean="0"/>
              <a:t> now available</a:t>
            </a:r>
            <a:endParaRPr lang="en-US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179512" y="1352228"/>
            <a:ext cx="8740827" cy="648072"/>
          </a:xfrm>
        </p:spPr>
        <p:txBody>
          <a:bodyPr/>
          <a:lstStyle/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HW group GSM/GPRS monitoring. </a:t>
            </a:r>
            <a:r>
              <a:rPr lang="cs-CZ" sz="2400" b="1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cs-CZ" sz="2400" b="1" dirty="0" smtClean="0">
                <a:solidFill>
                  <a:schemeClr val="bg1">
                    <a:lumMod val="65000"/>
                  </a:schemeClr>
                </a:solidFill>
              </a:rPr>
            </a:br>
            <a:endParaRPr lang="en-US" sz="2400" b="1" dirty="0" smtClean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350393-9643-4C06-BC1D-03CA4F989086}" type="slidenum">
              <a:rPr lang="en-US" noProof="0" smtClean="0"/>
              <a:pPr>
                <a:defRPr/>
              </a:pPr>
              <a:t>1</a:t>
            </a:fld>
            <a:endParaRPr lang="en-US" noProof="0" dirty="0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7" y="5805264"/>
            <a:ext cx="2896051" cy="6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3668" y="5120332"/>
            <a:ext cx="1360221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Zástupný symbol pro obsah 4"/>
          <p:cNvSpPr txBox="1">
            <a:spLocks/>
          </p:cNvSpPr>
          <p:nvPr/>
        </p:nvSpPr>
        <p:spPr bwMode="auto">
          <a:xfrm>
            <a:off x="4211960" y="5696396"/>
            <a:ext cx="3186100" cy="720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55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65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2000" dirty="0" smtClean="0"/>
              <a:t>HWg-Ares 12 / 14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08600106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35291"/>
            <a:ext cx="1800200" cy="2416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36096" y="1937313"/>
            <a:ext cx="1553139" cy="510715"/>
          </a:xfrm>
        </p:spPr>
        <p:txBody>
          <a:bodyPr/>
          <a:lstStyle/>
          <a:p>
            <a:pPr marL="0" lvl="0" indent="0" algn="ctr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2000" b="1" dirty="0" smtClean="0">
                <a:solidFill>
                  <a:srgbClr val="145C97"/>
                </a:solidFill>
              </a:rPr>
              <a:t>Operator</a:t>
            </a:r>
            <a:endParaRPr lang="en-US" sz="2000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point monitoring system</a:t>
            </a:r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458" y="44624"/>
            <a:ext cx="1360221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1" r="21659" b="6346"/>
          <a:stretch/>
        </p:blipFill>
        <p:spPr bwMode="auto">
          <a:xfrm>
            <a:off x="3491880" y="1949401"/>
            <a:ext cx="1166604" cy="1712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Přímá spojnice 2"/>
          <p:cNvCxnSpPr/>
          <p:nvPr/>
        </p:nvCxnSpPr>
        <p:spPr bwMode="auto">
          <a:xfrm>
            <a:off x="1979712" y="3212976"/>
            <a:ext cx="1584176" cy="0"/>
          </a:xfrm>
          <a:prstGeom prst="line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oval" w="lg" len="lg"/>
            <a:tailEnd type="none" w="med" len="med"/>
          </a:ln>
          <a:effectLst/>
        </p:spPr>
      </p:cxn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0423" y="2398358"/>
            <a:ext cx="1600200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418" y="4669482"/>
            <a:ext cx="1592617" cy="1238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Zástupný symbol pro obsah 4"/>
          <p:cNvSpPr txBox="1">
            <a:spLocks/>
          </p:cNvSpPr>
          <p:nvPr/>
        </p:nvSpPr>
        <p:spPr bwMode="auto">
          <a:xfrm>
            <a:off x="4583557" y="5864897"/>
            <a:ext cx="3308354" cy="516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55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65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12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z="1600" b="1" dirty="0" smtClean="0">
                <a:solidFill>
                  <a:srgbClr val="145C97"/>
                </a:solidFill>
              </a:rPr>
              <a:t>Monitoring software</a:t>
            </a:r>
            <a:endParaRPr lang="en-US" sz="1600" dirty="0"/>
          </a:p>
        </p:txBody>
      </p:sp>
      <p:sp>
        <p:nvSpPr>
          <p:cNvPr id="29" name="Zástupný symbol pro číslo snímku 5"/>
          <p:cNvSpPr>
            <a:spLocks noGrp="1"/>
          </p:cNvSpPr>
          <p:nvPr>
            <p:ph type="sldNum" sz="quarter" idx="10"/>
          </p:nvPr>
        </p:nvSpPr>
        <p:spPr>
          <a:xfrm>
            <a:off x="7412038" y="6626225"/>
            <a:ext cx="1697037" cy="231775"/>
          </a:xfrm>
        </p:spPr>
        <p:txBody>
          <a:bodyPr/>
          <a:lstStyle/>
          <a:p>
            <a:pPr>
              <a:defRPr/>
            </a:pPr>
            <a:fld id="{88350393-9643-4C06-BC1D-03CA4F989086}" type="slidenum">
              <a:rPr lang="en-US" noProof="0" smtClean="0"/>
              <a:pPr>
                <a:defRPr/>
              </a:pPr>
              <a:t>10</a:t>
            </a:fld>
            <a:endParaRPr lang="en-US" noProof="0" dirty="0"/>
          </a:p>
        </p:txBody>
      </p:sp>
      <p:sp>
        <p:nvSpPr>
          <p:cNvPr id="18" name="Ovál 17"/>
          <p:cNvSpPr/>
          <p:nvPr/>
        </p:nvSpPr>
        <p:spPr bwMode="auto">
          <a:xfrm>
            <a:off x="6253865" y="4927577"/>
            <a:ext cx="144016" cy="144207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88900" marR="0" indent="4445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•"/>
              <a:tabLst>
                <a:tab pos="533400" algn="l"/>
              </a:tabLst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Ovál 18"/>
          <p:cNvSpPr/>
          <p:nvPr/>
        </p:nvSpPr>
        <p:spPr bwMode="auto">
          <a:xfrm>
            <a:off x="6181857" y="4855569"/>
            <a:ext cx="288032" cy="288032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88900" marR="0" indent="4445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•"/>
              <a:tabLst>
                <a:tab pos="533400" algn="l"/>
              </a:tabLst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Zástupný symbol pro obsah 4"/>
          <p:cNvSpPr txBox="1">
            <a:spLocks/>
          </p:cNvSpPr>
          <p:nvPr/>
        </p:nvSpPr>
        <p:spPr bwMode="auto">
          <a:xfrm>
            <a:off x="2123728" y="2982436"/>
            <a:ext cx="792088" cy="239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55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65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12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z="1200" b="1" dirty="0" smtClean="0"/>
              <a:t>Security</a:t>
            </a:r>
          </a:p>
          <a:p>
            <a:pPr marL="514350" indent="-514350" algn="ctr">
              <a:spcBef>
                <a:spcPts val="1200"/>
              </a:spcBef>
              <a:spcAft>
                <a:spcPts val="600"/>
              </a:spcAft>
              <a:buFont typeface="+mj-lt"/>
              <a:buAutoNum type="alphaLcParenR"/>
            </a:pPr>
            <a:endParaRPr lang="en-US" sz="1600" dirty="0"/>
          </a:p>
        </p:txBody>
      </p:sp>
      <p:cxnSp>
        <p:nvCxnSpPr>
          <p:cNvPr id="24" name="Přímá spojnice 23"/>
          <p:cNvCxnSpPr/>
          <p:nvPr/>
        </p:nvCxnSpPr>
        <p:spPr bwMode="auto">
          <a:xfrm>
            <a:off x="1979712" y="2964532"/>
            <a:ext cx="1584176" cy="0"/>
          </a:xfrm>
          <a:prstGeom prst="line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oval" w="lg" len="lg"/>
            <a:tailEnd type="none" w="med" len="med"/>
          </a:ln>
          <a:effectLst/>
        </p:spPr>
      </p:cxnSp>
      <p:sp>
        <p:nvSpPr>
          <p:cNvPr id="26" name="Zástupný symbol pro obsah 4"/>
          <p:cNvSpPr txBox="1">
            <a:spLocks/>
          </p:cNvSpPr>
          <p:nvPr/>
        </p:nvSpPr>
        <p:spPr bwMode="auto">
          <a:xfrm>
            <a:off x="2123728" y="2733992"/>
            <a:ext cx="1440160" cy="239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55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65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12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z="1200" b="1" dirty="0" smtClean="0"/>
              <a:t>Vandal detector</a:t>
            </a:r>
          </a:p>
        </p:txBody>
      </p:sp>
      <p:cxnSp>
        <p:nvCxnSpPr>
          <p:cNvPr id="28" name="Přímá spojnice 27"/>
          <p:cNvCxnSpPr/>
          <p:nvPr/>
        </p:nvCxnSpPr>
        <p:spPr bwMode="auto">
          <a:xfrm>
            <a:off x="1979712" y="3501008"/>
            <a:ext cx="1584176" cy="0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Zástupný symbol pro obsah 4"/>
          <p:cNvSpPr txBox="1">
            <a:spLocks/>
          </p:cNvSpPr>
          <p:nvPr/>
        </p:nvSpPr>
        <p:spPr bwMode="auto">
          <a:xfrm>
            <a:off x="2123728" y="3270468"/>
            <a:ext cx="936104" cy="239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55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65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12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z="1200" b="1" dirty="0" smtClean="0"/>
              <a:t>Power</a:t>
            </a:r>
          </a:p>
          <a:p>
            <a:pPr marL="514350" indent="-514350" algn="ctr">
              <a:spcBef>
                <a:spcPts val="1200"/>
              </a:spcBef>
              <a:spcAft>
                <a:spcPts val="600"/>
              </a:spcAft>
              <a:buFont typeface="+mj-lt"/>
              <a:buAutoNum type="alphaLcParenR"/>
            </a:pPr>
            <a:endParaRPr lang="en-US" sz="1600" dirty="0"/>
          </a:p>
        </p:txBody>
      </p:sp>
      <p:cxnSp>
        <p:nvCxnSpPr>
          <p:cNvPr id="32" name="Přímá spojnice 31"/>
          <p:cNvCxnSpPr/>
          <p:nvPr/>
        </p:nvCxnSpPr>
        <p:spPr bwMode="auto">
          <a:xfrm>
            <a:off x="1979712" y="2707262"/>
            <a:ext cx="1584176" cy="0"/>
          </a:xfrm>
          <a:prstGeom prst="line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diamond" w="lg" len="lg"/>
            <a:tailEnd type="none" w="med" len="med"/>
          </a:ln>
          <a:effectLst/>
        </p:spPr>
      </p:cxnSp>
      <p:sp>
        <p:nvSpPr>
          <p:cNvPr id="33" name="Zástupný symbol pro obsah 4"/>
          <p:cNvSpPr txBox="1">
            <a:spLocks/>
          </p:cNvSpPr>
          <p:nvPr/>
        </p:nvSpPr>
        <p:spPr bwMode="auto">
          <a:xfrm>
            <a:off x="2125607" y="2476722"/>
            <a:ext cx="1150249" cy="239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55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65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12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z="1200" b="1" dirty="0" smtClean="0"/>
              <a:t>Temperature</a:t>
            </a:r>
          </a:p>
        </p:txBody>
      </p:sp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3225" y="2381630"/>
            <a:ext cx="1621595" cy="1050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Zástupný symbol pro obsah 4"/>
          <p:cNvSpPr txBox="1">
            <a:spLocks/>
          </p:cNvSpPr>
          <p:nvPr/>
        </p:nvSpPr>
        <p:spPr bwMode="auto">
          <a:xfrm>
            <a:off x="7212175" y="1988840"/>
            <a:ext cx="2222785" cy="510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55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65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12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z="2000" b="1" dirty="0" smtClean="0">
                <a:solidFill>
                  <a:srgbClr val="145C97"/>
                </a:solidFill>
              </a:rPr>
              <a:t>Local service</a:t>
            </a:r>
            <a:endParaRPr lang="en-US" sz="2000" dirty="0"/>
          </a:p>
        </p:txBody>
      </p:sp>
      <p:sp>
        <p:nvSpPr>
          <p:cNvPr id="40" name="Zástupný symbol pro obsah 4"/>
          <p:cNvSpPr txBox="1">
            <a:spLocks/>
          </p:cNvSpPr>
          <p:nvPr/>
        </p:nvSpPr>
        <p:spPr bwMode="auto">
          <a:xfrm>
            <a:off x="329800" y="2780928"/>
            <a:ext cx="1577904" cy="1047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55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65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12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z="2800" b="1" dirty="0" smtClean="0">
                <a:solidFill>
                  <a:srgbClr val="145C97"/>
                </a:solidFill>
              </a:rPr>
              <a:t>ATM</a:t>
            </a:r>
            <a:r>
              <a:rPr lang="en-US" sz="2400" b="1" dirty="0" smtClean="0">
                <a:solidFill>
                  <a:srgbClr val="145C97"/>
                </a:solidFill>
              </a:rPr>
              <a:t> </a:t>
            </a:r>
            <a:br>
              <a:rPr lang="en-US" sz="2400" b="1" dirty="0" smtClean="0">
                <a:solidFill>
                  <a:srgbClr val="145C97"/>
                </a:solidFill>
              </a:rPr>
            </a:br>
            <a:r>
              <a:rPr lang="en-US" sz="1200" b="1" dirty="0" smtClean="0">
                <a:solidFill>
                  <a:srgbClr val="145C97"/>
                </a:solidFill>
              </a:rPr>
              <a:t>Cash machine</a:t>
            </a:r>
            <a:endParaRPr lang="en-US" sz="1800" b="1" dirty="0" smtClean="0">
              <a:solidFill>
                <a:srgbClr val="145C97"/>
              </a:solidFill>
            </a:endParaRPr>
          </a:p>
        </p:txBody>
      </p:sp>
      <p:sp>
        <p:nvSpPr>
          <p:cNvPr id="44" name="Zástupný symbol pro obsah 4"/>
          <p:cNvSpPr txBox="1">
            <a:spLocks/>
          </p:cNvSpPr>
          <p:nvPr/>
        </p:nvSpPr>
        <p:spPr bwMode="auto">
          <a:xfrm>
            <a:off x="68313" y="6381328"/>
            <a:ext cx="8824167" cy="549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55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65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12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145C97"/>
                </a:solidFill>
              </a:rPr>
              <a:t>For </a:t>
            </a:r>
            <a:r>
              <a:rPr lang="en-US" sz="2400" b="1" dirty="0" smtClean="0">
                <a:solidFill>
                  <a:srgbClr val="145C97"/>
                </a:solidFill>
              </a:rPr>
              <a:t>several sites you </a:t>
            </a:r>
            <a:r>
              <a:rPr lang="en-US" sz="2400" b="1" dirty="0" smtClean="0">
                <a:solidFill>
                  <a:srgbClr val="145C97"/>
                </a:solidFill>
              </a:rPr>
              <a:t>have to use </a:t>
            </a:r>
            <a:r>
              <a:rPr lang="en-US" sz="2400" b="1" dirty="0" smtClean="0">
                <a:solidFill>
                  <a:srgbClr val="145C97"/>
                </a:solidFill>
              </a:rPr>
              <a:t>central Monitoring.</a:t>
            </a:r>
            <a:endParaRPr lang="en-US" sz="2400" b="1" dirty="0" smtClean="0">
              <a:solidFill>
                <a:srgbClr val="145C97"/>
              </a:solidFill>
            </a:endParaRPr>
          </a:p>
        </p:txBody>
      </p:sp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66" y="4532564"/>
            <a:ext cx="518160" cy="695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948" y="4532564"/>
            <a:ext cx="518160" cy="695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134" y="4532564"/>
            <a:ext cx="518160" cy="695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972" y="4532564"/>
            <a:ext cx="518160" cy="695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158" y="4532564"/>
            <a:ext cx="518160" cy="695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237" y="4532564"/>
            <a:ext cx="518160" cy="695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66" y="5384175"/>
            <a:ext cx="518160" cy="695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948" y="5384175"/>
            <a:ext cx="518160" cy="695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134" y="5384175"/>
            <a:ext cx="518160" cy="695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972" y="5384175"/>
            <a:ext cx="518160" cy="695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158" y="5384175"/>
            <a:ext cx="518160" cy="695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237" y="5384175"/>
            <a:ext cx="518160" cy="695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1" name="Přímá spojnice 60"/>
          <p:cNvCxnSpPr/>
          <p:nvPr/>
        </p:nvCxnSpPr>
        <p:spPr bwMode="auto">
          <a:xfrm>
            <a:off x="4658484" y="4783561"/>
            <a:ext cx="590148" cy="288032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lg" len="lg"/>
            <a:tailEnd type="triangle" w="lg" len="lg"/>
          </a:ln>
          <a:effectLst/>
        </p:spPr>
      </p:cxnSp>
      <p:sp>
        <p:nvSpPr>
          <p:cNvPr id="62" name="Zástupný symbol pro obsah 4"/>
          <p:cNvSpPr txBox="1">
            <a:spLocks/>
          </p:cNvSpPr>
          <p:nvPr/>
        </p:nvSpPr>
        <p:spPr bwMode="auto">
          <a:xfrm>
            <a:off x="4716015" y="5143601"/>
            <a:ext cx="720081" cy="239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55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65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12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z="1400" b="1" dirty="0" smtClean="0"/>
              <a:t>GPRS</a:t>
            </a:r>
          </a:p>
          <a:p>
            <a:pPr marL="514350" indent="-514350" algn="ctr">
              <a:spcBef>
                <a:spcPts val="1200"/>
              </a:spcBef>
              <a:spcAft>
                <a:spcPts val="600"/>
              </a:spcAft>
              <a:buFont typeface="+mj-lt"/>
              <a:buAutoNum type="alphaLcParenR"/>
            </a:pPr>
            <a:endParaRPr lang="en-US" sz="1800" dirty="0"/>
          </a:p>
        </p:txBody>
      </p:sp>
      <p:cxnSp>
        <p:nvCxnSpPr>
          <p:cNvPr id="65" name="Přímá spojnice 64"/>
          <p:cNvCxnSpPr/>
          <p:nvPr/>
        </p:nvCxnSpPr>
        <p:spPr bwMode="auto">
          <a:xfrm flipV="1">
            <a:off x="4658484" y="5503642"/>
            <a:ext cx="590148" cy="289247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lg" len="lg"/>
            <a:tailEnd type="triangle" w="lg" len="lg"/>
          </a:ln>
          <a:effectLst/>
        </p:spPr>
      </p:cxnSp>
      <p:sp>
        <p:nvSpPr>
          <p:cNvPr id="71" name="Zástupný symbol pro obsah 4"/>
          <p:cNvSpPr txBox="1">
            <a:spLocks/>
          </p:cNvSpPr>
          <p:nvPr/>
        </p:nvSpPr>
        <p:spPr bwMode="auto">
          <a:xfrm>
            <a:off x="5469398" y="4321346"/>
            <a:ext cx="712459" cy="422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55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65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12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z="1800" b="1" dirty="0" smtClean="0">
                <a:solidFill>
                  <a:srgbClr val="FF0000"/>
                </a:solidFill>
              </a:rPr>
              <a:t>Alert</a:t>
            </a:r>
            <a:endParaRPr lang="en-US" sz="1800" b="1" dirty="0" smtClean="0">
              <a:solidFill>
                <a:srgbClr val="FF0000"/>
              </a:solidFill>
            </a:endParaRPr>
          </a:p>
          <a:p>
            <a:pPr marL="514350" indent="-514350" algn="ctr">
              <a:spcBef>
                <a:spcPts val="1200"/>
              </a:spcBef>
              <a:spcAft>
                <a:spcPts val="600"/>
              </a:spcAft>
              <a:buFont typeface="+mj-lt"/>
              <a:buAutoNum type="alphaLcParenR"/>
            </a:pPr>
            <a:endParaRPr lang="en-US" sz="1800" dirty="0"/>
          </a:p>
        </p:txBody>
      </p:sp>
      <p:pic>
        <p:nvPicPr>
          <p:cNvPr id="47" name="Picture 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3225" y="3642882"/>
            <a:ext cx="1621595" cy="1050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3225" y="4898584"/>
            <a:ext cx="1621595" cy="1050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8076451"/>
      </p:ext>
    </p:extLst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5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300"/>
                            </p:stCondLst>
                            <p:childTnLst>
                              <p:par>
                                <p:cTn id="69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00"/>
                            </p:stCondLst>
                            <p:childTnLst>
                              <p:par>
                                <p:cTn id="10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125 -0.16111 L 0 -0.22222 L 0.02916 -0.25556 L 0.06527 -0.26297 L 0.10138 -0.25 L 0.1125 -0.20926 L 0.11388 -0.15741 L 0.11388 0.0074 L 0.23472 0.01481 " pathEditMode="relative" ptsTypes="AAAAAAAAAA">
                                      <p:cBhvr>
                                        <p:cTn id="106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27" grpId="0"/>
      <p:bldP spid="18" grpId="0" animBg="1"/>
      <p:bldP spid="19" grpId="0" animBg="1"/>
      <p:bldP spid="39" grpId="0"/>
      <p:bldP spid="62" grpId="0"/>
      <p:bldP spid="71" grpId="0"/>
      <p:bldP spid="71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051720" y="3861048"/>
            <a:ext cx="6716043" cy="2663577"/>
          </a:xfrm>
        </p:spPr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en-US" dirty="0" smtClean="0">
                <a:hlinkClick r:id="rId2"/>
              </a:rPr>
              <a:t>www.HW-group.com</a:t>
            </a:r>
            <a:endParaRPr lang="en-US" dirty="0" smtClean="0"/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Video about HWg-Ares 12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>
                <a:hlinkClick r:id="rId3"/>
              </a:rPr>
              <a:t>HWg Ares 12 product page</a:t>
            </a:r>
            <a:endParaRPr lang="en-US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24CEE8-781C-4317-8E30-2C4B25EF67DB}" type="slidenum">
              <a:rPr lang="cs-CZ" smtClean="0"/>
              <a:pPr>
                <a:defRPr/>
              </a:pPr>
              <a:t>11</a:t>
            </a:fld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us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2" y="1628800"/>
            <a:ext cx="2818185" cy="210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3377008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395536" y="116632"/>
            <a:ext cx="8568952" cy="864096"/>
          </a:xfrm>
        </p:spPr>
        <p:txBody>
          <a:bodyPr/>
          <a:lstStyle/>
          <a:p>
            <a:r>
              <a:rPr lang="en-US" dirty="0" smtClean="0"/>
              <a:t>HWg-Ares</a:t>
            </a:r>
            <a:r>
              <a:rPr lang="cs-CZ" dirty="0"/>
              <a:t>:</a:t>
            </a:r>
            <a:r>
              <a:rPr lang="en-US" dirty="0" smtClean="0"/>
              <a:t> GSM</a:t>
            </a:r>
            <a:r>
              <a:rPr lang="cs-CZ" dirty="0" smtClean="0"/>
              <a:t>/GPRS</a:t>
            </a:r>
            <a:r>
              <a:rPr lang="en-US" dirty="0" smtClean="0"/>
              <a:t> monitoring</a:t>
            </a:r>
            <a:endParaRPr lang="en-US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2987824" y="1268760"/>
            <a:ext cx="6076530" cy="5184576"/>
          </a:xfrm>
        </p:spPr>
        <p:txBody>
          <a:bodyPr/>
          <a:lstStyle/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2800" b="1" dirty="0">
                <a:solidFill>
                  <a:schemeClr val="bg1">
                    <a:lumMod val="50000"/>
                  </a:schemeClr>
                </a:solidFill>
              </a:rPr>
              <a:t>HWg-Ares 12: GSM/GPRS Thermometer with internal battery. </a:t>
            </a:r>
            <a:r>
              <a:rPr lang="cs-CZ" sz="2400" b="1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cs-CZ" sz="2400" b="1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000" b="1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US" sz="1000" b="1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2400" i="1" dirty="0">
                <a:solidFill>
                  <a:schemeClr val="bg1">
                    <a:lumMod val="65000"/>
                  </a:schemeClr>
                </a:solidFill>
              </a:rPr>
              <a:t>Email/SMS alerts to 5 destinations. Free software, data connected to the Web portal or SCADA/SNMP systems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  <a:b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</a:br>
            <a:endParaRPr lang="en-US" sz="10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809625" indent="-266700">
              <a:spcBef>
                <a:spcPts val="300"/>
              </a:spcBef>
              <a:spcAft>
                <a:spcPts val="1200"/>
              </a:spcAft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Internal 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battery </a:t>
            </a:r>
            <a:endParaRPr lang="en-US" sz="20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809625" indent="-266700">
              <a:spcBef>
                <a:spcPts val="300"/>
              </a:spcBef>
              <a:spcAft>
                <a:spcPts val="1200"/>
              </a:spcAft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Comfortable USB configuration</a:t>
            </a:r>
          </a:p>
          <a:p>
            <a:pPr marL="809625" indent="-266700">
              <a:spcBef>
                <a:spcPts val="300"/>
              </a:spcBef>
              <a:spcAft>
                <a:spcPts val="1200"/>
              </a:spcAft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Remote 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firmware upgrade (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FOTA)</a:t>
            </a:r>
          </a:p>
          <a:p>
            <a:pPr marL="809625" indent="-266700">
              <a:spcBef>
                <a:spcPts val="300"/>
              </a:spcBef>
              <a:spcAft>
                <a:spcPts val="1200"/>
              </a:spcAft>
            </a:pPr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HWg-PDMS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compatible</a:t>
            </a:r>
          </a:p>
          <a:p>
            <a:pPr marL="809625" indent="-266700">
              <a:spcBef>
                <a:spcPts val="300"/>
              </a:spcBef>
              <a:spcAft>
                <a:spcPts val="1200"/>
              </a:spcAft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HWg-Ares 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is ready for data transfer over IP (GPRS) to </a:t>
            </a:r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3</a:t>
            </a:r>
            <a:r>
              <a:rPr lang="cs-CZ" sz="2000" baseline="30000" dirty="0" smtClean="0">
                <a:solidFill>
                  <a:schemeClr val="bg1">
                    <a:lumMod val="65000"/>
                  </a:schemeClr>
                </a:solidFill>
              </a:rPr>
              <a:t>rd</a:t>
            </a:r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party 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systems.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endParaRPr lang="en-US" sz="2400" b="1" dirty="0" smtClean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350393-9643-4C06-BC1D-03CA4F989086}" type="slidenum">
              <a:rPr lang="en-US" noProof="0" smtClean="0"/>
              <a:pPr>
                <a:defRPr/>
              </a:pPr>
              <a:t>12</a:t>
            </a:fld>
            <a:endParaRPr lang="en-US" noProof="0" dirty="0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7" y="5805264"/>
            <a:ext cx="2896051" cy="6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0" y="1732583"/>
            <a:ext cx="3184083" cy="3712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28800"/>
            <a:ext cx="1360221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 rot="19968560">
            <a:off x="3381247" y="2514717"/>
            <a:ext cx="5575820" cy="1809726"/>
          </a:xfrm>
          <a:prstGeom prst="rect">
            <a:avLst/>
          </a:prstGeom>
          <a:solidFill>
            <a:schemeClr val="bg1">
              <a:alpha val="48000"/>
            </a:schemeClr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/>
              <a:t>Internal version</a:t>
            </a:r>
          </a:p>
          <a:p>
            <a:pPr>
              <a:buNone/>
            </a:pPr>
            <a:r>
              <a:rPr lang="en-US" sz="4800" b="1" dirty="0" smtClean="0"/>
              <a:t>For partners only..</a:t>
            </a:r>
            <a:endParaRPr lang="en-US" sz="4800" b="1" dirty="0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24CEE8-781C-4317-8E30-2C4B25EF67DB}" type="slidenum">
              <a:rPr lang="cs-CZ" smtClean="0"/>
              <a:pPr>
                <a:defRPr/>
              </a:pPr>
              <a:t>13</a:t>
            </a:fld>
            <a:endParaRPr lang="cs-CZ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323528" y="44624"/>
            <a:ext cx="6984776" cy="936104"/>
          </a:xfrm>
        </p:spPr>
        <p:txBody>
          <a:bodyPr/>
          <a:lstStyle/>
          <a:p>
            <a:r>
              <a:rPr lang="en-US" dirty="0" smtClean="0"/>
              <a:t>HWg-Ares = Remote Applications</a:t>
            </a:r>
            <a:endParaRPr lang="en-US" dirty="0"/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610419" y="2914650"/>
            <a:ext cx="185737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spcAft>
                <a:spcPts val="1000"/>
              </a:spcAft>
              <a:buNone/>
            </a:pPr>
            <a:r>
              <a:rPr lang="en-US" sz="1400">
                <a:latin typeface="Calibri" pitchFamily="34" charset="0"/>
              </a:rPr>
              <a:t>Standby electrical generator monitoring</a:t>
            </a:r>
            <a:endParaRPr lang="en-US" sz="1400"/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467544" y="5289550"/>
            <a:ext cx="1857375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spcAft>
                <a:spcPts val="1000"/>
              </a:spcAft>
              <a:buNone/>
            </a:pPr>
            <a:r>
              <a:rPr lang="cs-CZ" sz="1400" dirty="0">
                <a:latin typeface="Calibri" pitchFamily="34" charset="0"/>
              </a:rPr>
              <a:t>-48V DC </a:t>
            </a:r>
            <a:r>
              <a:rPr lang="cs-CZ" sz="1400" dirty="0" err="1">
                <a:latin typeface="Calibri" pitchFamily="34" charset="0"/>
              </a:rPr>
              <a:t>power</a:t>
            </a:r>
            <a:r>
              <a:rPr lang="cs-CZ" sz="1400" dirty="0">
                <a:latin typeface="Calibri" pitchFamily="34" charset="0"/>
              </a:rPr>
              <a:t> </a:t>
            </a:r>
            <a:r>
              <a:rPr lang="cs-CZ" sz="1400" dirty="0" err="1">
                <a:latin typeface="Calibri" pitchFamily="34" charset="0"/>
              </a:rPr>
              <a:t>system</a:t>
            </a:r>
            <a:r>
              <a:rPr lang="cs-CZ" sz="1400" dirty="0">
                <a:latin typeface="Calibri" pitchFamily="34" charset="0"/>
              </a:rPr>
              <a:t> monitoring</a:t>
            </a:r>
            <a:endParaRPr lang="en-US" sz="1400" dirty="0"/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6173291" y="2784351"/>
            <a:ext cx="207168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spcAft>
                <a:spcPts val="1000"/>
              </a:spcAft>
              <a:buNone/>
            </a:pPr>
            <a:r>
              <a:rPr lang="en-US" sz="1400">
                <a:latin typeface="Calibri" pitchFamily="34" charset="0"/>
              </a:rPr>
              <a:t>Remote infrastructure </a:t>
            </a:r>
            <a:br>
              <a:rPr lang="en-US" sz="1400">
                <a:latin typeface="Calibri" pitchFamily="34" charset="0"/>
              </a:rPr>
            </a:br>
            <a:r>
              <a:rPr lang="en-US" sz="1400">
                <a:latin typeface="Calibri" pitchFamily="34" charset="0"/>
              </a:rPr>
              <a:t>Hub sites monitoring</a:t>
            </a:r>
            <a:endParaRPr lang="en-US" sz="1400"/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6173291" y="5200650"/>
            <a:ext cx="214312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spcAft>
                <a:spcPts val="1000"/>
              </a:spcAft>
              <a:buNone/>
            </a:pPr>
            <a:r>
              <a:rPr lang="en-US" sz="1400">
                <a:latin typeface="Calibri" pitchFamily="34" charset="0"/>
              </a:rPr>
              <a:t>Fire suppression system remote monitoring</a:t>
            </a:r>
            <a:endParaRPr lang="en-US" sz="1400"/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3860800" y="6415087"/>
            <a:ext cx="196215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spcAft>
                <a:spcPts val="1000"/>
              </a:spcAft>
              <a:buNone/>
            </a:pPr>
            <a:r>
              <a:rPr lang="cs-CZ" sz="1800" b="1" dirty="0">
                <a:latin typeface="Calibri" pitchFamily="34" charset="0"/>
              </a:rPr>
              <a:t>Monitoring center</a:t>
            </a:r>
            <a:endParaRPr lang="en-US" sz="3200" b="1" dirty="0"/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2432050" y="6415087"/>
            <a:ext cx="1185863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spcAft>
                <a:spcPts val="1000"/>
              </a:spcAft>
              <a:buNone/>
            </a:pPr>
            <a:r>
              <a:rPr lang="cs-CZ" sz="1800" b="1" dirty="0">
                <a:latin typeface="Calibri" pitchFamily="34" charset="0"/>
              </a:rPr>
              <a:t>GSM </a:t>
            </a:r>
            <a:r>
              <a:rPr lang="cs-CZ" sz="1800" b="1" dirty="0" err="1">
                <a:latin typeface="Calibri" pitchFamily="34" charset="0"/>
              </a:rPr>
              <a:t>phone</a:t>
            </a:r>
            <a:endParaRPr lang="en-US" sz="3200" b="1" dirty="0"/>
          </a:p>
        </p:txBody>
      </p:sp>
      <p:cxnSp>
        <p:nvCxnSpPr>
          <p:cNvPr id="15" name="AutoShape 18"/>
          <p:cNvCxnSpPr>
            <a:cxnSpLocks noChangeShapeType="1"/>
          </p:cNvCxnSpPr>
          <p:nvPr/>
        </p:nvCxnSpPr>
        <p:spPr bwMode="auto">
          <a:xfrm flipV="1">
            <a:off x="2387302" y="4124325"/>
            <a:ext cx="619125" cy="590550"/>
          </a:xfrm>
          <a:prstGeom prst="straightConnector1">
            <a:avLst/>
          </a:prstGeom>
          <a:noFill/>
          <a:ln w="57150">
            <a:solidFill>
              <a:srgbClr val="000000"/>
            </a:solidFill>
            <a:round/>
            <a:headEnd/>
            <a:tailEnd type="arrow" w="med" len="lg"/>
          </a:ln>
        </p:spPr>
      </p:cxnSp>
      <p:cxnSp>
        <p:nvCxnSpPr>
          <p:cNvPr id="16" name="AutoShape 19"/>
          <p:cNvCxnSpPr>
            <a:cxnSpLocks noChangeShapeType="1"/>
          </p:cNvCxnSpPr>
          <p:nvPr/>
        </p:nvCxnSpPr>
        <p:spPr bwMode="auto">
          <a:xfrm>
            <a:off x="2512715" y="2476500"/>
            <a:ext cx="619125" cy="523875"/>
          </a:xfrm>
          <a:prstGeom prst="straightConnector1">
            <a:avLst/>
          </a:prstGeom>
          <a:noFill/>
          <a:ln w="57150">
            <a:solidFill>
              <a:srgbClr val="000000"/>
            </a:solidFill>
            <a:round/>
            <a:headEnd/>
            <a:tailEnd type="arrow" w="med" len="lg"/>
          </a:ln>
        </p:spPr>
      </p:cxnSp>
      <p:cxnSp>
        <p:nvCxnSpPr>
          <p:cNvPr id="17" name="AutoShape 20"/>
          <p:cNvCxnSpPr>
            <a:cxnSpLocks noChangeShapeType="1"/>
          </p:cNvCxnSpPr>
          <p:nvPr/>
        </p:nvCxnSpPr>
        <p:spPr bwMode="auto">
          <a:xfrm flipH="1">
            <a:off x="5220072" y="2409825"/>
            <a:ext cx="763588" cy="428625"/>
          </a:xfrm>
          <a:prstGeom prst="straightConnector1">
            <a:avLst/>
          </a:prstGeom>
          <a:noFill/>
          <a:ln w="57150">
            <a:solidFill>
              <a:srgbClr val="000000"/>
            </a:solidFill>
            <a:round/>
            <a:headEnd/>
            <a:tailEnd type="arrow" w="med" len="lg"/>
          </a:ln>
        </p:spPr>
      </p:cxnSp>
      <p:cxnSp>
        <p:nvCxnSpPr>
          <p:cNvPr id="18" name="AutoShape 21"/>
          <p:cNvCxnSpPr>
            <a:cxnSpLocks noChangeShapeType="1"/>
          </p:cNvCxnSpPr>
          <p:nvPr/>
        </p:nvCxnSpPr>
        <p:spPr bwMode="auto">
          <a:xfrm flipH="1" flipV="1">
            <a:off x="5220072" y="3905250"/>
            <a:ext cx="677863" cy="447675"/>
          </a:xfrm>
          <a:prstGeom prst="straightConnector1">
            <a:avLst/>
          </a:prstGeom>
          <a:noFill/>
          <a:ln w="57150">
            <a:solidFill>
              <a:srgbClr val="000000"/>
            </a:solidFill>
            <a:round/>
            <a:headEnd/>
            <a:tailEnd type="arrow" w="med" len="lg"/>
          </a:ln>
        </p:spPr>
      </p:cxnSp>
      <p:pic>
        <p:nvPicPr>
          <p:cNvPr id="19" name="Obrázek 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16166" y="1284163"/>
            <a:ext cx="18065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Obrázek 2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939" t="3711" r="17270" b="7793"/>
          <a:stretch>
            <a:fillRect/>
          </a:stretch>
        </p:blipFill>
        <p:spPr bwMode="auto">
          <a:xfrm>
            <a:off x="753294" y="1628775"/>
            <a:ext cx="155416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Obrázek 3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60800" y="5772150"/>
            <a:ext cx="19621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Obrázek 31"/>
          <p:cNvPicPr>
            <a:picLocks noChangeAspect="1" noChangeArrowheads="1"/>
          </p:cNvPicPr>
          <p:nvPr/>
        </p:nvPicPr>
        <p:blipFill>
          <a:blip r:embed="rId5" cstate="print"/>
          <a:srcRect l="22333" r="27333"/>
          <a:stretch>
            <a:fillRect/>
          </a:stretch>
        </p:blipFill>
        <p:spPr bwMode="auto">
          <a:xfrm>
            <a:off x="2789238" y="5486400"/>
            <a:ext cx="452437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Obrázek 3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87603" y="3771900"/>
            <a:ext cx="17049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Obrázek 33" descr="H:\4\dc_mai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1857" y="3843337"/>
            <a:ext cx="1457325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Obrázek 3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-837113">
            <a:off x="4437573" y="4326209"/>
            <a:ext cx="526537" cy="1338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Obrázek 3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439631">
            <a:off x="3378493" y="4183462"/>
            <a:ext cx="406359" cy="126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064" y="1920971"/>
            <a:ext cx="1848528" cy="215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Obdélník 26"/>
          <p:cNvSpPr/>
          <p:nvPr/>
        </p:nvSpPr>
        <p:spPr bwMode="auto">
          <a:xfrm>
            <a:off x="3721398" y="4207396"/>
            <a:ext cx="2290762" cy="2498204"/>
          </a:xfrm>
          <a:prstGeom prst="rect">
            <a:avLst/>
          </a:prstGeom>
          <a:noFill/>
          <a:ln w="76200" cap="flat" cmpd="sng" algn="ctr">
            <a:solidFill>
              <a:srgbClr val="C0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88900" marR="0" indent="4445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•"/>
              <a:tabLst>
                <a:tab pos="533400" algn="l"/>
              </a:tabLst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458" y="44624"/>
            <a:ext cx="1360221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Text Box 17"/>
          <p:cNvSpPr txBox="1">
            <a:spLocks noChangeArrowheads="1"/>
          </p:cNvSpPr>
          <p:nvPr/>
        </p:nvSpPr>
        <p:spPr bwMode="auto">
          <a:xfrm rot="18248979">
            <a:off x="2698571" y="4523680"/>
            <a:ext cx="1185863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spcAft>
                <a:spcPts val="1000"/>
              </a:spcAft>
              <a:buNone/>
            </a:pPr>
            <a:r>
              <a:rPr lang="en-US" sz="1400" b="1" dirty="0" smtClean="0">
                <a:latin typeface="Calibri" pitchFamily="34" charset="0"/>
              </a:rPr>
              <a:t>SMS</a:t>
            </a:r>
            <a:endParaRPr lang="en-US" sz="2400" b="1" dirty="0"/>
          </a:p>
        </p:txBody>
      </p:sp>
      <p:sp>
        <p:nvSpPr>
          <p:cNvPr id="31" name="Text Box 17"/>
          <p:cNvSpPr txBox="1">
            <a:spLocks noChangeArrowheads="1"/>
          </p:cNvSpPr>
          <p:nvPr/>
        </p:nvSpPr>
        <p:spPr bwMode="auto">
          <a:xfrm rot="4109529">
            <a:off x="4418628" y="4695068"/>
            <a:ext cx="1185863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spcAft>
                <a:spcPts val="1000"/>
              </a:spcAft>
              <a:buNone/>
            </a:pPr>
            <a:r>
              <a:rPr lang="en-US" sz="1400" b="1" dirty="0" smtClean="0">
                <a:latin typeface="Calibri" pitchFamily="34" charset="0"/>
              </a:rPr>
              <a:t>GPRS DATA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291341115"/>
      </p:ext>
    </p:extLst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27" grpId="0" animBg="1"/>
      <p:bldP spid="30" grpId="0"/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301" y="1339102"/>
            <a:ext cx="3311699" cy="2593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47FA4D-EE87-41D8-AFAD-2A0F122408E1}" type="slidenum">
              <a:rPr lang="en-US" noProof="0" smtClean="0"/>
              <a:pPr>
                <a:defRPr/>
              </a:pPr>
              <a:t>14</a:t>
            </a:fld>
            <a:endParaRPr lang="en-US" noProof="0"/>
          </a:p>
        </p:txBody>
      </p:sp>
      <p:sp>
        <p:nvSpPr>
          <p:cNvPr id="12" name="Zástupný symbol pro obsah 11"/>
          <p:cNvSpPr>
            <a:spLocks noGrp="1"/>
          </p:cNvSpPr>
          <p:nvPr>
            <p:ph idx="11"/>
          </p:nvPr>
        </p:nvSpPr>
        <p:spPr>
          <a:xfrm>
            <a:off x="35496" y="1485503"/>
            <a:ext cx="8660259" cy="5255865"/>
          </a:xfrm>
        </p:spPr>
        <p:txBody>
          <a:bodyPr/>
          <a:lstStyle/>
          <a:p>
            <a:pPr marL="447675" indent="-361950">
              <a:spcBef>
                <a:spcPts val="1200"/>
              </a:spcBef>
              <a:spcAft>
                <a:spcPts val="900"/>
              </a:spcAft>
              <a:buFont typeface="Wingdings" pitchFamily="2" charset="2"/>
              <a:buChar char="§"/>
            </a:pPr>
            <a:r>
              <a:rPr lang="en-US" sz="2000" b="1" dirty="0"/>
              <a:t>GSM/GPRS</a:t>
            </a:r>
            <a:r>
              <a:rPr lang="en-US" sz="2000" dirty="0"/>
              <a:t>: </a:t>
            </a:r>
            <a:r>
              <a:rPr lang="en-US" sz="1800" dirty="0" smtClean="0"/>
              <a:t>Quad-Band 850/900/1800/1900 MHz </a:t>
            </a:r>
          </a:p>
          <a:p>
            <a:pPr marL="447675" indent="-361950">
              <a:spcBef>
                <a:spcPts val="1200"/>
              </a:spcBef>
              <a:spcAft>
                <a:spcPts val="900"/>
              </a:spcAft>
              <a:buFont typeface="Wingdings" pitchFamily="2" charset="2"/>
              <a:buChar char="§"/>
            </a:pPr>
            <a:r>
              <a:rPr lang="en-US" sz="2000" b="1" dirty="0"/>
              <a:t>Internal </a:t>
            </a:r>
            <a:r>
              <a:rPr lang="en-US" sz="2000" b="1" dirty="0" smtClean="0"/>
              <a:t>Li-Ion battery</a:t>
            </a:r>
            <a:r>
              <a:rPr lang="cs-CZ" sz="2000" dirty="0" smtClean="0"/>
              <a:t>: </a:t>
            </a:r>
            <a:r>
              <a:rPr lang="en-US" sz="2000" dirty="0" smtClean="0"/>
              <a:t> (</a:t>
            </a:r>
            <a:r>
              <a:rPr lang="cs-CZ" sz="2000" dirty="0" smtClean="0"/>
              <a:t>4</a:t>
            </a:r>
            <a:r>
              <a:rPr lang="en-US" sz="2000" dirty="0" smtClean="0"/>
              <a:t>-</a:t>
            </a:r>
            <a:r>
              <a:rPr lang="cs-CZ" sz="2000" dirty="0" smtClean="0"/>
              <a:t>1</a:t>
            </a:r>
            <a:r>
              <a:rPr lang="en-US" sz="2000" dirty="0" smtClean="0"/>
              <a:t>2h</a:t>
            </a:r>
            <a:r>
              <a:rPr lang="en-US" sz="2000" dirty="0"/>
              <a:t>)</a:t>
            </a:r>
          </a:p>
          <a:p>
            <a:pPr marL="447675" indent="-361950">
              <a:spcBef>
                <a:spcPts val="1200"/>
              </a:spcBef>
              <a:spcAft>
                <a:spcPts val="900"/>
              </a:spcAft>
              <a:buFont typeface="Wingdings" pitchFamily="2" charset="2"/>
              <a:buChar char="§"/>
            </a:pPr>
            <a:r>
              <a:rPr lang="en-US" sz="2000" b="1" dirty="0" smtClean="0"/>
              <a:t>Digital Inputs</a:t>
            </a:r>
            <a:r>
              <a:rPr lang="en-US" sz="2000" dirty="0"/>
              <a:t>: </a:t>
            </a:r>
            <a:r>
              <a:rPr lang="cs-CZ" sz="2000" dirty="0" smtClean="0"/>
              <a:t> </a:t>
            </a:r>
            <a:r>
              <a:rPr lang="en-US" sz="2000" dirty="0" smtClean="0"/>
              <a:t>2 DI </a:t>
            </a:r>
            <a:r>
              <a:rPr lang="en-US" sz="1800" dirty="0" smtClean="0"/>
              <a:t>(dry contact)</a:t>
            </a:r>
            <a:endParaRPr lang="en-US" sz="1800" dirty="0"/>
          </a:p>
          <a:p>
            <a:pPr marL="447675" indent="-361950">
              <a:spcBef>
                <a:spcPts val="1200"/>
              </a:spcBef>
              <a:spcAft>
                <a:spcPts val="900"/>
              </a:spcAft>
              <a:buFont typeface="Wingdings" pitchFamily="2" charset="2"/>
              <a:buChar char="§"/>
            </a:pPr>
            <a:r>
              <a:rPr lang="en-US" sz="2000" b="1" dirty="0" smtClean="0"/>
              <a:t>Sensors</a:t>
            </a:r>
            <a:r>
              <a:rPr lang="en-US" sz="2000" dirty="0"/>
              <a:t>: </a:t>
            </a:r>
            <a:r>
              <a:rPr lang="cs-CZ" sz="2000" dirty="0" smtClean="0"/>
              <a:t> </a:t>
            </a:r>
            <a:r>
              <a:rPr lang="en-US" sz="2000" dirty="0" smtClean="0"/>
              <a:t>2xRJ11 </a:t>
            </a:r>
            <a:r>
              <a:rPr lang="en-US" sz="1800" dirty="0"/>
              <a:t>(</a:t>
            </a:r>
            <a:r>
              <a:rPr lang="en-US" sz="1800" dirty="0" smtClean="0"/>
              <a:t>1-Wire UNI)</a:t>
            </a:r>
            <a:endParaRPr lang="en-US" sz="1800" dirty="0"/>
          </a:p>
          <a:p>
            <a:pPr marL="447675" lvl="1" indent="-361950">
              <a:spcBef>
                <a:spcPts val="1200"/>
              </a:spcBef>
              <a:spcAft>
                <a:spcPts val="900"/>
              </a:spcAft>
              <a:buSzTx/>
              <a:buFont typeface="Wingdings" pitchFamily="2" charset="2"/>
              <a:buChar char="§"/>
            </a:pPr>
            <a:r>
              <a:rPr lang="en-US" sz="2000" b="1" dirty="0"/>
              <a:t>Alarms: </a:t>
            </a:r>
            <a:r>
              <a:rPr lang="en-US" sz="2000" dirty="0"/>
              <a:t>SMS, Email (GPRS), HWg-Push</a:t>
            </a:r>
          </a:p>
          <a:p>
            <a:pPr marL="447675" lvl="1" indent="-361950">
              <a:spcBef>
                <a:spcPts val="1200"/>
              </a:spcBef>
              <a:spcAft>
                <a:spcPts val="900"/>
              </a:spcAft>
              <a:buSzTx/>
              <a:buFont typeface="Wingdings" pitchFamily="2" charset="2"/>
              <a:buChar char="§"/>
            </a:pPr>
            <a:r>
              <a:rPr lang="en-US" sz="2000" b="1" dirty="0"/>
              <a:t>Protocols: </a:t>
            </a:r>
            <a:r>
              <a:rPr lang="en-US" sz="2000" dirty="0"/>
              <a:t>SMTP, NTP, HWg Push (http)</a:t>
            </a:r>
            <a:endParaRPr lang="cs-CZ" sz="2000" dirty="0"/>
          </a:p>
          <a:p>
            <a:pPr marL="447675" lvl="1" indent="-361950">
              <a:spcBef>
                <a:spcPts val="1200"/>
              </a:spcBef>
              <a:spcAft>
                <a:spcPts val="900"/>
              </a:spcAft>
              <a:buSzTx/>
              <a:buFont typeface="Wingdings" pitchFamily="2" charset="2"/>
              <a:buChar char="§"/>
            </a:pPr>
            <a:r>
              <a:rPr lang="en-US" sz="2000" b="1" dirty="0" smtClean="0"/>
              <a:t>Diagnostics</a:t>
            </a:r>
            <a:r>
              <a:rPr lang="en-US" sz="2000" b="1" dirty="0"/>
              <a:t>: </a:t>
            </a:r>
            <a:r>
              <a:rPr lang="en-US" sz="2000" dirty="0"/>
              <a:t>External </a:t>
            </a:r>
            <a:r>
              <a:rPr lang="en-US" sz="2000" dirty="0" smtClean="0"/>
              <a:t>power, </a:t>
            </a:r>
            <a:r>
              <a:rPr lang="en-US" sz="2000" dirty="0"/>
              <a:t>battery status [%]</a:t>
            </a:r>
          </a:p>
          <a:p>
            <a:pPr marL="447675" lvl="1" indent="-361950">
              <a:spcBef>
                <a:spcPts val="1200"/>
              </a:spcBef>
              <a:spcAft>
                <a:spcPts val="900"/>
              </a:spcAft>
              <a:buSzTx/>
              <a:buFont typeface="Wingdings" pitchFamily="2" charset="2"/>
              <a:buChar char="§"/>
            </a:pPr>
            <a:r>
              <a:rPr lang="en-US" sz="2000" b="1" dirty="0" smtClean="0">
                <a:ea typeface="+mn-ea"/>
                <a:cs typeface="+mn-cs"/>
              </a:rPr>
              <a:t>Flash </a:t>
            </a:r>
            <a:r>
              <a:rPr lang="en-US" sz="2000" b="1" dirty="0">
                <a:ea typeface="+mn-ea"/>
                <a:cs typeface="+mn-cs"/>
              </a:rPr>
              <a:t>log: </a:t>
            </a:r>
            <a:r>
              <a:rPr lang="en-US" sz="2000" dirty="0">
                <a:ea typeface="+mn-ea"/>
                <a:cs typeface="+mn-cs"/>
              </a:rPr>
              <a:t>2 Mb / 170.000 records </a:t>
            </a:r>
            <a:r>
              <a:rPr lang="cs-CZ" sz="2000" dirty="0" smtClean="0">
                <a:ea typeface="+mn-ea"/>
                <a:cs typeface="+mn-cs"/>
              </a:rPr>
              <a:t>- </a:t>
            </a:r>
            <a:r>
              <a:rPr lang="en-US" sz="1800" dirty="0" smtClean="0">
                <a:ea typeface="+mn-ea"/>
                <a:cs typeface="+mn-cs"/>
              </a:rPr>
              <a:t>(e.g</a:t>
            </a:r>
            <a:r>
              <a:rPr lang="en-US" sz="1800" dirty="0">
                <a:ea typeface="+mn-ea"/>
                <a:cs typeface="+mn-cs"/>
              </a:rPr>
              <a:t>. 3 sensors @ 5 </a:t>
            </a:r>
            <a:r>
              <a:rPr lang="en-US" sz="1800" dirty="0" err="1">
                <a:ea typeface="+mn-ea"/>
                <a:cs typeface="+mn-cs"/>
              </a:rPr>
              <a:t>mins</a:t>
            </a:r>
            <a:r>
              <a:rPr lang="en-US" sz="1800" dirty="0">
                <a:ea typeface="+mn-ea"/>
                <a:cs typeface="+mn-cs"/>
              </a:rPr>
              <a:t> = 200 days</a:t>
            </a:r>
            <a:r>
              <a:rPr lang="en-US" sz="1800" dirty="0" smtClean="0">
                <a:ea typeface="+mn-ea"/>
                <a:cs typeface="+mn-cs"/>
              </a:rPr>
              <a:t>)</a:t>
            </a:r>
            <a:r>
              <a:rPr lang="cs-CZ" sz="1800" dirty="0" smtClean="0">
                <a:ea typeface="+mn-ea"/>
                <a:cs typeface="+mn-cs"/>
              </a:rPr>
              <a:t/>
            </a:r>
            <a:br>
              <a:rPr lang="cs-CZ" sz="1800" dirty="0" smtClean="0">
                <a:ea typeface="+mn-ea"/>
                <a:cs typeface="+mn-cs"/>
              </a:rPr>
            </a:br>
            <a:r>
              <a:rPr lang="cs-CZ" sz="1800" dirty="0" err="1" smtClean="0">
                <a:ea typeface="+mn-ea"/>
                <a:cs typeface="+mn-cs"/>
              </a:rPr>
              <a:t>Logfile</a:t>
            </a:r>
            <a:r>
              <a:rPr lang="cs-CZ" sz="1800" dirty="0" smtClean="0">
                <a:ea typeface="+mn-ea"/>
                <a:cs typeface="+mn-cs"/>
              </a:rPr>
              <a:t> </a:t>
            </a:r>
            <a:r>
              <a:rPr lang="cs-CZ" sz="1800" dirty="0" err="1" smtClean="0">
                <a:ea typeface="+mn-ea"/>
                <a:cs typeface="+mn-cs"/>
              </a:rPr>
              <a:t>attached</a:t>
            </a:r>
            <a:r>
              <a:rPr lang="cs-CZ" sz="1800" dirty="0" smtClean="0">
                <a:ea typeface="+mn-ea"/>
                <a:cs typeface="+mn-cs"/>
              </a:rPr>
              <a:t> to email </a:t>
            </a:r>
            <a:r>
              <a:rPr lang="cs-CZ" sz="1800" dirty="0" err="1" smtClean="0">
                <a:ea typeface="+mn-ea"/>
                <a:cs typeface="+mn-cs"/>
              </a:rPr>
              <a:t>or</a:t>
            </a:r>
            <a:r>
              <a:rPr lang="cs-CZ" sz="1800" dirty="0" smtClean="0">
                <a:ea typeface="+mn-ea"/>
                <a:cs typeface="+mn-cs"/>
              </a:rPr>
              <a:t> </a:t>
            </a:r>
            <a:r>
              <a:rPr lang="cs-CZ" sz="1800" dirty="0" err="1" smtClean="0">
                <a:ea typeface="+mn-ea"/>
                <a:cs typeface="+mn-cs"/>
              </a:rPr>
              <a:t>available</a:t>
            </a:r>
            <a:r>
              <a:rPr lang="cs-CZ" sz="1800" dirty="0" smtClean="0">
                <a:ea typeface="+mn-ea"/>
                <a:cs typeface="+mn-cs"/>
              </a:rPr>
              <a:t> </a:t>
            </a:r>
            <a:r>
              <a:rPr lang="cs-CZ" sz="1800" dirty="0" err="1" smtClean="0">
                <a:ea typeface="+mn-ea"/>
                <a:cs typeface="+mn-cs"/>
              </a:rPr>
              <a:t>over</a:t>
            </a:r>
            <a:r>
              <a:rPr lang="cs-CZ" sz="1800" dirty="0" smtClean="0">
                <a:ea typeface="+mn-ea"/>
                <a:cs typeface="+mn-cs"/>
              </a:rPr>
              <a:t> USB</a:t>
            </a:r>
          </a:p>
          <a:p>
            <a:pPr marL="447675" lvl="1" indent="-361950">
              <a:spcBef>
                <a:spcPts val="1200"/>
              </a:spcBef>
              <a:spcAft>
                <a:spcPts val="900"/>
              </a:spcAft>
              <a:buSzTx/>
              <a:buFont typeface="Wingdings" pitchFamily="2" charset="2"/>
              <a:buChar char="§"/>
            </a:pPr>
            <a:r>
              <a:rPr lang="en-US" sz="2000" b="1" dirty="0"/>
              <a:t>FW upgrade</a:t>
            </a:r>
            <a:r>
              <a:rPr lang="en-US" sz="2400" b="1" dirty="0"/>
              <a:t>: </a:t>
            </a:r>
            <a:r>
              <a:rPr lang="en-US" sz="2000" dirty="0"/>
              <a:t>USB or FOTA (Firmware Over The Air) over GPRS  </a:t>
            </a:r>
            <a:endParaRPr lang="en-US" sz="2400" dirty="0"/>
          </a:p>
          <a:p>
            <a:pPr marL="447675" lvl="1" indent="-361950">
              <a:spcBef>
                <a:spcPts val="1200"/>
              </a:spcBef>
              <a:spcAft>
                <a:spcPts val="600"/>
              </a:spcAft>
              <a:buSzTx/>
              <a:buFont typeface="Wingdings" pitchFamily="2" charset="2"/>
              <a:buChar char="§"/>
            </a:pPr>
            <a:endParaRPr lang="en-US" sz="2000" dirty="0">
              <a:ea typeface="+mn-ea"/>
              <a:cs typeface="+mn-cs"/>
            </a:endParaRPr>
          </a:p>
        </p:txBody>
      </p:sp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HWg-Ares12</a:t>
            </a:r>
            <a:r>
              <a:rPr lang="en-US" dirty="0" smtClean="0"/>
              <a:t>: Basic features</a:t>
            </a:r>
            <a:endParaRPr lang="en-US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6156176" y="4076033"/>
            <a:ext cx="2844155" cy="937143"/>
          </a:xfrm>
          <a:prstGeom prst="rect">
            <a:avLst/>
          </a:prstGeom>
          <a:solidFill>
            <a:schemeClr val="accent4">
              <a:lumMod val="10000"/>
              <a:lumOff val="9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tIns="144000" bIns="144000" rtlCol="0">
            <a:spAutoFit/>
          </a:bodyPr>
          <a:lstStyle/>
          <a:p>
            <a:pPr marL="209550" lvl="1" indent="-238125">
              <a:spcBef>
                <a:spcPts val="600"/>
              </a:spcBef>
              <a:spcAft>
                <a:spcPts val="600"/>
              </a:spcAft>
            </a:pPr>
            <a:r>
              <a:rPr lang="en-US" sz="1600" b="1" dirty="0"/>
              <a:t>HWg-Ares 12: </a:t>
            </a:r>
            <a:r>
              <a:rPr lang="en-US" sz="1600" dirty="0" smtClean="0"/>
              <a:t>3 </a:t>
            </a:r>
            <a:r>
              <a:rPr lang="en-US" sz="1600" dirty="0"/>
              <a:t>sensors </a:t>
            </a:r>
          </a:p>
          <a:p>
            <a:pPr marL="209550" lvl="1" indent="-238125">
              <a:spcBef>
                <a:spcPts val="600"/>
              </a:spcBef>
              <a:spcAft>
                <a:spcPts val="600"/>
              </a:spcAft>
            </a:pPr>
            <a:r>
              <a:rPr lang="en-US" sz="1600" b="1" dirty="0"/>
              <a:t>HWg-Ares 14: </a:t>
            </a:r>
            <a:r>
              <a:rPr lang="en-US" sz="1600" dirty="0" smtClean="0"/>
              <a:t>14 </a:t>
            </a:r>
            <a:r>
              <a:rPr lang="en-US" sz="1600" dirty="0"/>
              <a:t>sensors </a:t>
            </a:r>
          </a:p>
        </p:txBody>
      </p:sp>
    </p:spTree>
    <p:extLst>
      <p:ext uri="{BB962C8B-B14F-4D97-AF65-F5344CB8AC3E}">
        <p14:creationId xmlns:p14="http://schemas.microsoft.com/office/powerpoint/2010/main" val="139032876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51520" y="1412776"/>
            <a:ext cx="8892480" cy="5328592"/>
          </a:xfrm>
        </p:spPr>
        <p:txBody>
          <a:bodyPr/>
          <a:lstStyle/>
          <a:p>
            <a:pPr marL="457200" indent="-457200">
              <a:spcBef>
                <a:spcPts val="900"/>
              </a:spcBef>
              <a:spcAft>
                <a:spcPts val="1200"/>
              </a:spcAft>
              <a:buFont typeface="+mj-lt"/>
              <a:buAutoNum type="arabicParenR"/>
            </a:pPr>
            <a:r>
              <a:rPr lang="en-US" sz="2200" b="1" dirty="0" smtClean="0"/>
              <a:t>Authentication STARTTLS </a:t>
            </a:r>
            <a:r>
              <a:rPr lang="en-US" sz="2200" dirty="0" smtClean="0"/>
              <a:t>supported by Ares. </a:t>
            </a:r>
            <a:br>
              <a:rPr lang="en-US" sz="2200" dirty="0" smtClean="0"/>
            </a:br>
            <a:r>
              <a:rPr lang="en-US" sz="2200" dirty="0" smtClean="0"/>
              <a:t>Some SMTP servers requires it (Gmail for example)</a:t>
            </a:r>
          </a:p>
          <a:p>
            <a:pPr marL="457200" indent="-457200">
              <a:spcBef>
                <a:spcPts val="900"/>
              </a:spcBef>
              <a:spcAft>
                <a:spcPts val="1200"/>
              </a:spcAft>
              <a:buFont typeface="+mj-lt"/>
              <a:buAutoNum type="arabicParenR"/>
            </a:pPr>
            <a:r>
              <a:rPr lang="en-US" sz="2200" b="1" dirty="0" smtClean="0"/>
              <a:t>Roaming detection </a:t>
            </a:r>
            <a:r>
              <a:rPr lang="en-US" sz="2200" dirty="0" smtClean="0"/>
              <a:t>can disable GPRS connectivity, while Ares is out of domestic GSM network. SMS still available. </a:t>
            </a:r>
          </a:p>
          <a:p>
            <a:pPr marL="457200" indent="-457200">
              <a:spcBef>
                <a:spcPts val="900"/>
              </a:spcBef>
              <a:spcAft>
                <a:spcPts val="1200"/>
              </a:spcAft>
              <a:buFont typeface="+mj-lt"/>
              <a:buAutoNum type="arabicParenR"/>
            </a:pPr>
            <a:r>
              <a:rPr lang="en-US" sz="2200" b="1" dirty="0" smtClean="0"/>
              <a:t>5 recipients </a:t>
            </a:r>
            <a:r>
              <a:rPr lang="en-US" sz="2200" dirty="0" smtClean="0"/>
              <a:t>for email even SMS solving all potential situations. </a:t>
            </a:r>
          </a:p>
          <a:p>
            <a:pPr marL="457200" indent="-457200">
              <a:spcBef>
                <a:spcPts val="900"/>
              </a:spcBef>
              <a:spcAft>
                <a:spcPts val="1200"/>
              </a:spcAft>
              <a:buFont typeface="+mj-lt"/>
              <a:buAutoNum type="arabicParenR"/>
            </a:pPr>
            <a:r>
              <a:rPr lang="en-US" sz="2200" dirty="0" smtClean="0"/>
              <a:t>SMS alert can be followed by </a:t>
            </a:r>
            <a:r>
              <a:rPr lang="en-US" sz="2200" b="1" dirty="0" smtClean="0"/>
              <a:t>ringing</a:t>
            </a:r>
            <a:r>
              <a:rPr lang="en-US" sz="2200" dirty="0" smtClean="0"/>
              <a:t> to the alarm number.</a:t>
            </a:r>
          </a:p>
          <a:p>
            <a:pPr marL="457200" indent="-457200">
              <a:spcBef>
                <a:spcPts val="900"/>
              </a:spcBef>
              <a:spcAft>
                <a:spcPts val="1200"/>
              </a:spcAft>
              <a:buFont typeface="+mj-lt"/>
              <a:buAutoNum type="arabicParenR"/>
            </a:pPr>
            <a:r>
              <a:rPr lang="en-US" sz="2200" b="1" dirty="0"/>
              <a:t>Event macros </a:t>
            </a:r>
            <a:r>
              <a:rPr lang="en-US" sz="2200" dirty="0"/>
              <a:t>enable user definable text for every situation to email and SMS.</a:t>
            </a:r>
          </a:p>
          <a:p>
            <a:pPr marL="457200" indent="-457200">
              <a:spcBef>
                <a:spcPts val="900"/>
              </a:spcBef>
              <a:spcAft>
                <a:spcPts val="1200"/>
              </a:spcAft>
              <a:buFont typeface="+mj-lt"/>
              <a:buAutoNum type="arabicParenR"/>
            </a:pPr>
            <a:r>
              <a:rPr lang="en-US" sz="2200" b="1" dirty="0" smtClean="0"/>
              <a:t>SMS request (Phone &gt;&gt; Ares) </a:t>
            </a:r>
            <a:r>
              <a:rPr lang="en-US" sz="2200" dirty="0" smtClean="0"/>
              <a:t>enables status requests and multiple devices communication (remote FW &amp; </a:t>
            </a:r>
            <a:r>
              <a:rPr lang="en-US" sz="2200" dirty="0" err="1" smtClean="0"/>
              <a:t>config</a:t>
            </a:r>
            <a:r>
              <a:rPr lang="en-US" sz="2200" dirty="0" smtClean="0"/>
              <a:t> upgrades).</a:t>
            </a:r>
          </a:p>
          <a:p>
            <a:pPr marL="457200" indent="-457200">
              <a:spcBef>
                <a:spcPts val="900"/>
              </a:spcBef>
              <a:spcAft>
                <a:spcPts val="1200"/>
              </a:spcAft>
              <a:buFont typeface="+mj-lt"/>
              <a:buAutoNum type="arabicParenR"/>
            </a:pPr>
            <a:r>
              <a:rPr lang="en-US" sz="2200" dirty="0" smtClean="0"/>
              <a:t>Compatible with </a:t>
            </a:r>
            <a:r>
              <a:rPr lang="en-US" sz="2200" b="1" dirty="0" smtClean="0"/>
              <a:t>HWg-PDMS software</a:t>
            </a:r>
            <a:r>
              <a:rPr lang="en-US" sz="2200" dirty="0" smtClean="0"/>
              <a:t> (Email or HWg-Push).</a:t>
            </a:r>
          </a:p>
          <a:p>
            <a:pPr>
              <a:spcBef>
                <a:spcPts val="300"/>
              </a:spcBef>
              <a:spcAft>
                <a:spcPts val="1200"/>
              </a:spcAft>
            </a:pPr>
            <a:endParaRPr lang="en-US" sz="240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24CEE8-781C-4317-8E30-2C4B25EF67DB}" type="slidenum">
              <a:rPr lang="cs-CZ" smtClean="0"/>
              <a:pPr>
                <a:defRPr/>
              </a:pPr>
              <a:t>15</a:t>
            </a:fld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HWg-Ares12</a:t>
            </a:r>
            <a:r>
              <a:rPr lang="en-US" dirty="0"/>
              <a:t>: </a:t>
            </a:r>
            <a:r>
              <a:rPr lang="en-US" dirty="0" smtClean="0"/>
              <a:t>Extended features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458" y="44624"/>
            <a:ext cx="1360221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1002236"/>
      </p:ext>
    </p:extLst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HWg-Ares: SLA Applications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731" y="44624"/>
            <a:ext cx="1360221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ovéPole 16"/>
          <p:cNvSpPr txBox="1"/>
          <p:nvPr/>
        </p:nvSpPr>
        <p:spPr>
          <a:xfrm>
            <a:off x="4999667" y="3656057"/>
            <a:ext cx="11608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Food storage</a:t>
            </a: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7250929" y="3656057"/>
            <a:ext cx="12426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Masage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chairs</a:t>
            </a: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1379967" y="6320353"/>
            <a:ext cx="28284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Remote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genset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/ Diesel generator</a:t>
            </a: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Zástupný symbol pro číslo snímku 2"/>
          <p:cNvSpPr>
            <a:spLocks noGrp="1"/>
          </p:cNvSpPr>
          <p:nvPr>
            <p:ph type="sldNum" sz="quarter" idx="10"/>
          </p:nvPr>
        </p:nvSpPr>
        <p:spPr>
          <a:xfrm>
            <a:off x="7412038" y="6626225"/>
            <a:ext cx="1697037" cy="231775"/>
          </a:xfrm>
        </p:spPr>
        <p:txBody>
          <a:bodyPr/>
          <a:lstStyle/>
          <a:p>
            <a:pPr>
              <a:defRPr/>
            </a:pPr>
            <a:fld id="{2224CEE8-781C-4317-8E30-2C4B25EF67DB}" type="slidenum">
              <a:rPr lang="cs-CZ" smtClean="0"/>
              <a:pPr>
                <a:defRPr/>
              </a:pPr>
              <a:t>16</a:t>
            </a:fld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990" y="2098698"/>
            <a:ext cx="1857534" cy="1625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90428"/>
            <a:ext cx="1376588" cy="1893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362163"/>
            <a:ext cx="1800200" cy="1293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528468"/>
            <a:ext cx="1440160" cy="2055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47" y="4640454"/>
            <a:ext cx="4219445" cy="1663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ovéPole 18"/>
          <p:cNvSpPr txBox="1"/>
          <p:nvPr/>
        </p:nvSpPr>
        <p:spPr>
          <a:xfrm>
            <a:off x="2424569" y="3656057"/>
            <a:ext cx="16305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Industrial machines</a:t>
            </a: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315255" y="3656057"/>
            <a:ext cx="15371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Vending machines</a:t>
            </a: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665" y="4437112"/>
            <a:ext cx="2100479" cy="1830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ovéPole 26"/>
          <p:cNvSpPr txBox="1"/>
          <p:nvPr/>
        </p:nvSpPr>
        <p:spPr>
          <a:xfrm>
            <a:off x="5704036" y="6320353"/>
            <a:ext cx="28284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Air Condition</a:t>
            </a: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370302"/>
      </p:ext>
    </p:extLst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  <p:bldP spid="23" grpId="0"/>
      <p:bldP spid="19" grpId="0"/>
      <p:bldP spid="26" grpId="0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51520" y="1412776"/>
            <a:ext cx="8892480" cy="5328592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800" dirty="0" smtClean="0"/>
              <a:t>The Ares is nice product for the </a:t>
            </a:r>
            <a:r>
              <a:rPr lang="en-US" sz="2800" b="1" dirty="0" smtClean="0"/>
              <a:t>End Users. </a:t>
            </a:r>
            <a:r>
              <a:rPr lang="en-US" sz="2800" dirty="0" smtClean="0"/>
              <a:t>They will love how it’s simple. </a:t>
            </a:r>
            <a:r>
              <a:rPr lang="en-US" sz="2800" u="sng" dirty="0" smtClean="0"/>
              <a:t>But it’s not our customer.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800" dirty="0" smtClean="0"/>
              <a:t>The </a:t>
            </a:r>
            <a:r>
              <a:rPr lang="en-US" sz="2800" b="1" dirty="0" smtClean="0"/>
              <a:t>System Integrators </a:t>
            </a:r>
            <a:r>
              <a:rPr lang="en-US" sz="2800" dirty="0" smtClean="0"/>
              <a:t>are the right customers for the hundreds remote sites projects (GSM &amp; LAN mixed). 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800" b="1" dirty="0" smtClean="0"/>
              <a:t>Pilot project can start tomorrow </a:t>
            </a:r>
            <a:br>
              <a:rPr lang="en-US" sz="2800" b="1" dirty="0" smtClean="0"/>
            </a:br>
            <a:r>
              <a:rPr lang="en-US" sz="2800" dirty="0" smtClean="0"/>
              <a:t>with HWg-Ares and connection to </a:t>
            </a:r>
            <a:br>
              <a:rPr lang="en-US" sz="2800" dirty="0" smtClean="0"/>
            </a:br>
            <a:r>
              <a:rPr lang="en-US" sz="2800" dirty="0" smtClean="0"/>
              <a:t>the HWg-PDMS software </a:t>
            </a:r>
            <a:br>
              <a:rPr lang="en-US" sz="2800" dirty="0" smtClean="0"/>
            </a:br>
            <a:r>
              <a:rPr lang="en-US" sz="2800" dirty="0" smtClean="0"/>
              <a:t>over Email.</a:t>
            </a:r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2800" dirty="0" smtClean="0"/>
              <a:t>That’s opening new markets..</a:t>
            </a:r>
          </a:p>
          <a:p>
            <a:pPr>
              <a:spcBef>
                <a:spcPts val="300"/>
              </a:spcBef>
              <a:spcAft>
                <a:spcPts val="1200"/>
              </a:spcAft>
            </a:pPr>
            <a:endParaRPr lang="en-US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24CEE8-781C-4317-8E30-2C4B25EF67DB}" type="slidenum">
              <a:rPr lang="cs-CZ" smtClean="0"/>
              <a:pPr>
                <a:defRPr/>
              </a:pPr>
              <a:t>17</a:t>
            </a:fld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HWg-Ares12</a:t>
            </a:r>
            <a:r>
              <a:rPr lang="en-US" dirty="0"/>
              <a:t>: </a:t>
            </a:r>
            <a:r>
              <a:rPr lang="en-US" dirty="0" smtClean="0"/>
              <a:t>Business message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458" y="44624"/>
            <a:ext cx="1360221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://cbbs.hr/images/uploads/lobiranje-konzulting-rjesenja-projekti23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794472"/>
            <a:ext cx="3063526" cy="3063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5144294"/>
      </p:ext>
    </p:extLst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HWg-Ares: What’s a difference?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93494"/>
            <a:ext cx="8964488" cy="2755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275" y="908720"/>
            <a:ext cx="1360221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665" y="3315672"/>
            <a:ext cx="3762375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824" y="4862190"/>
            <a:ext cx="371475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90203" y="3934797"/>
            <a:ext cx="6719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3600" b="1" dirty="0" smtClean="0"/>
              <a:t>A)</a:t>
            </a:r>
            <a:endParaRPr lang="en-US" sz="3600" b="1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371629" y="5162433"/>
            <a:ext cx="6719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3600" b="1" dirty="0" smtClean="0"/>
              <a:t>B)</a:t>
            </a:r>
            <a:endParaRPr lang="en-US" sz="3600" b="1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1234333" y="6086740"/>
            <a:ext cx="3769715" cy="798644"/>
          </a:xfrm>
          <a:prstGeom prst="rect">
            <a:avLst/>
          </a:prstGeom>
          <a:noFill/>
          <a:ln>
            <a:noFill/>
          </a:ln>
        </p:spPr>
        <p:txBody>
          <a:bodyPr wrap="square" tIns="144000" bIns="144000" rtlCol="0">
            <a:spAutoFit/>
          </a:bodyPr>
          <a:lstStyle/>
          <a:p>
            <a:pPr marL="285750" lvl="1" indent="-285750">
              <a:spcBef>
                <a:spcPts val="300"/>
              </a:spcBef>
              <a:spcAft>
                <a:spcPts val="300"/>
              </a:spcAft>
            </a:pPr>
            <a:r>
              <a:rPr lang="en-US" sz="1400" b="1" dirty="0" smtClean="0"/>
              <a:t>Installation</a:t>
            </a:r>
            <a:r>
              <a:rPr lang="en-US" sz="1400" dirty="0" smtClean="0"/>
              <a:t>: 1.500€ (router + Poseidon)</a:t>
            </a:r>
          </a:p>
          <a:p>
            <a:pPr marL="285750" lvl="1" indent="-285750">
              <a:spcBef>
                <a:spcPts val="300"/>
              </a:spcBef>
              <a:spcAft>
                <a:spcPts val="300"/>
              </a:spcAft>
            </a:pPr>
            <a:r>
              <a:rPr lang="en-US" sz="1400" b="1" dirty="0" smtClean="0"/>
              <a:t>GSM Fees</a:t>
            </a:r>
            <a:r>
              <a:rPr lang="en-US" sz="1400" dirty="0" smtClean="0"/>
              <a:t>: </a:t>
            </a:r>
            <a:r>
              <a:rPr lang="en-US" sz="1400" dirty="0" smtClean="0">
                <a:solidFill>
                  <a:srgbClr val="FF0000"/>
                </a:solidFill>
              </a:rPr>
              <a:t>40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smtClean="0">
                <a:solidFill>
                  <a:srgbClr val="FF0000"/>
                </a:solidFill>
              </a:rPr>
              <a:t>€ / month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0" name="Zástupný symbol pro číslo snímku 5"/>
          <p:cNvSpPr txBox="1">
            <a:spLocks/>
          </p:cNvSpPr>
          <p:nvPr/>
        </p:nvSpPr>
        <p:spPr bwMode="auto">
          <a:xfrm>
            <a:off x="9613641" y="6105253"/>
            <a:ext cx="16970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400" kern="1200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88350393-9643-4C06-BC1D-03CA4F989086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221" y="4751102"/>
            <a:ext cx="29622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ovéPole 25"/>
          <p:cNvSpPr txBox="1"/>
          <p:nvPr/>
        </p:nvSpPr>
        <p:spPr>
          <a:xfrm>
            <a:off x="5412482" y="5169551"/>
            <a:ext cx="6719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3600" b="1" dirty="0"/>
              <a:t>C</a:t>
            </a:r>
            <a:r>
              <a:rPr lang="en-US" sz="3600" b="1" dirty="0" smtClean="0"/>
              <a:t>)</a:t>
            </a:r>
            <a:endParaRPr lang="en-US" sz="3600" b="1" dirty="0"/>
          </a:p>
        </p:txBody>
      </p:sp>
      <p:sp>
        <p:nvSpPr>
          <p:cNvPr id="27" name="TextovéPole 26"/>
          <p:cNvSpPr txBox="1"/>
          <p:nvPr/>
        </p:nvSpPr>
        <p:spPr>
          <a:xfrm>
            <a:off x="6058869" y="6086740"/>
            <a:ext cx="3085131" cy="798644"/>
          </a:xfrm>
          <a:prstGeom prst="rect">
            <a:avLst/>
          </a:prstGeom>
          <a:noFill/>
          <a:ln>
            <a:noFill/>
          </a:ln>
        </p:spPr>
        <p:txBody>
          <a:bodyPr wrap="square" tIns="144000" bIns="144000" rtlCol="0">
            <a:spAutoFit/>
          </a:bodyPr>
          <a:lstStyle/>
          <a:p>
            <a:pPr marL="285750" lvl="1" indent="-285750">
              <a:spcBef>
                <a:spcPts val="300"/>
              </a:spcBef>
              <a:spcAft>
                <a:spcPts val="300"/>
              </a:spcAft>
            </a:pPr>
            <a:r>
              <a:rPr lang="en-US" sz="1400" b="1" dirty="0" smtClean="0"/>
              <a:t>Installation</a:t>
            </a:r>
            <a:r>
              <a:rPr lang="en-US" sz="1400" dirty="0" smtClean="0"/>
              <a:t>: 650€</a:t>
            </a:r>
          </a:p>
          <a:p>
            <a:pPr marL="285750" lvl="1" indent="-285750">
              <a:spcBef>
                <a:spcPts val="300"/>
              </a:spcBef>
              <a:spcAft>
                <a:spcPts val="300"/>
              </a:spcAft>
            </a:pPr>
            <a:r>
              <a:rPr lang="en-US" sz="1400" b="1" dirty="0" smtClean="0"/>
              <a:t>GSM Fees</a:t>
            </a:r>
            <a:r>
              <a:rPr lang="en-US" sz="1400" dirty="0" smtClean="0"/>
              <a:t>: </a:t>
            </a:r>
            <a:r>
              <a:rPr lang="en-US" sz="1400" dirty="0" smtClean="0">
                <a:solidFill>
                  <a:srgbClr val="FF0000"/>
                </a:solidFill>
              </a:rPr>
              <a:t>12 € / month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8" name="Zástupný symbol pro číslo snímku 2"/>
          <p:cNvSpPr txBox="1">
            <a:spLocks/>
          </p:cNvSpPr>
          <p:nvPr/>
        </p:nvSpPr>
        <p:spPr bwMode="auto">
          <a:xfrm>
            <a:off x="7412038" y="6626225"/>
            <a:ext cx="16970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400" kern="1200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2224CEE8-781C-4317-8E30-2C4B25EF67DB}" type="slidenum">
              <a:rPr lang="cs-CZ" smtClean="0"/>
              <a:pPr>
                <a:defRPr/>
              </a:pPr>
              <a:t>18</a:t>
            </a:fld>
            <a:endParaRPr lang="cs-CZ"/>
          </a:p>
        </p:txBody>
      </p:sp>
      <p:sp>
        <p:nvSpPr>
          <p:cNvPr id="16" name="Obdélníkový popisek 15"/>
          <p:cNvSpPr/>
          <p:nvPr/>
        </p:nvSpPr>
        <p:spPr bwMode="auto">
          <a:xfrm>
            <a:off x="5412482" y="3653822"/>
            <a:ext cx="3263974" cy="900100"/>
          </a:xfrm>
          <a:prstGeom prst="wedgeRectCallout">
            <a:avLst>
              <a:gd name="adj1" fmla="val -41696"/>
              <a:gd name="adj2" fmla="val 118870"/>
            </a:avLst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36000" bIns="45720" numCol="1" rtlCol="0" anchor="t" anchorCtr="0" compatLnSpc="1">
            <a:prstTxWarp prst="textNoShape">
              <a:avLst/>
            </a:prstTxWarp>
          </a:bodyPr>
          <a:lstStyle/>
          <a:p>
            <a:pPr marL="88900" marR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None/>
              <a:tabLst>
                <a:tab pos="533400" algn="l"/>
              </a:tabLst>
            </a:pP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One remote sensors point is much cheaper now. </a:t>
            </a:r>
          </a:p>
          <a:p>
            <a:pPr marL="88900" marR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None/>
              <a:tabLst>
                <a:tab pos="533400" algn="l"/>
              </a:tabLst>
            </a:pPr>
            <a:r>
              <a:rPr lang="en-US" sz="1600" dirty="0" smtClean="0"/>
              <a:t>That is opening new options.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65404028"/>
      </p:ext>
    </p:extLst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18" grpId="0"/>
      <p:bldP spid="26" grpId="0"/>
      <p:bldP spid="27" grpId="0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6912768" cy="864096"/>
          </a:xfrm>
        </p:spPr>
        <p:txBody>
          <a:bodyPr anchor="ctr"/>
          <a:lstStyle/>
          <a:p>
            <a:r>
              <a:rPr lang="en-US" dirty="0" smtClean="0"/>
              <a:t>HWg Monitoring = SYSTEM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24CEE8-781C-4317-8E30-2C4B25EF67DB}" type="slidenum">
              <a:rPr lang="cs-CZ" smtClean="0"/>
              <a:pPr>
                <a:defRPr/>
              </a:pPr>
              <a:t>19</a:t>
            </a:fld>
            <a:endParaRPr lang="cs-CZ"/>
          </a:p>
        </p:txBody>
      </p:sp>
      <p:graphicFrame>
        <p:nvGraphicFramePr>
          <p:cNvPr id="5" name="Diagram 4"/>
          <p:cNvGraphicFramePr/>
          <p:nvPr/>
        </p:nvGraphicFramePr>
        <p:xfrm>
          <a:off x="897312" y="4733798"/>
          <a:ext cx="7715304" cy="1031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968750" y="5864413"/>
            <a:ext cx="1714512" cy="803297"/>
          </a:xfrm>
          <a:prstGeom prst="rect">
            <a:avLst/>
          </a:prstGeom>
          <a:solidFill>
            <a:srgbClr val="92D050">
              <a:alpha val="30000"/>
            </a:srgbClr>
          </a:solidFill>
        </p:spPr>
        <p:txBody>
          <a:bodyPr wrap="square" rtlCol="0" anchor="ctr" anchorCtr="0">
            <a:spAutoFit/>
          </a:bodyPr>
          <a:lstStyle/>
          <a:p>
            <a:pPr marL="180975" indent="-180975"/>
            <a:r>
              <a:rPr lang="en-US" sz="1600" dirty="0" smtClean="0"/>
              <a:t>Measure</a:t>
            </a:r>
            <a:r>
              <a:rPr lang="cs-CZ" sz="1600" dirty="0" smtClean="0"/>
              <a:t> </a:t>
            </a:r>
            <a:r>
              <a:rPr lang="cs-CZ" sz="1100" dirty="0" smtClean="0"/>
              <a:t>(°C, </a:t>
            </a:r>
            <a:r>
              <a:rPr lang="en-US" sz="1100" dirty="0" smtClean="0"/>
              <a:t>V, </a:t>
            </a:r>
            <a:r>
              <a:rPr lang="en-US" sz="1100" dirty="0" err="1" smtClean="0"/>
              <a:t>mA</a:t>
            </a:r>
            <a:r>
              <a:rPr lang="en-US" sz="1100" dirty="0" smtClean="0"/>
              <a:t>, %RH, Pa, Hz, m)</a:t>
            </a:r>
            <a:endParaRPr lang="en-US" sz="1600" dirty="0" smtClean="0"/>
          </a:p>
          <a:p>
            <a:pPr marL="180975" indent="-180975"/>
            <a:r>
              <a:rPr lang="en-US" sz="1600" dirty="0" smtClean="0"/>
              <a:t>Input / Output</a:t>
            </a:r>
            <a:endParaRPr lang="en-US" sz="16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2826138" y="5808624"/>
            <a:ext cx="1714512" cy="929485"/>
          </a:xfrm>
          <a:prstGeom prst="rect">
            <a:avLst/>
          </a:prstGeom>
          <a:solidFill>
            <a:srgbClr val="FFFF00">
              <a:alpha val="14000"/>
            </a:srgbClr>
          </a:solidFill>
        </p:spPr>
        <p:txBody>
          <a:bodyPr wrap="square" lIns="72000" rIns="36000" rtlCol="0" anchor="ctr" anchorCtr="0">
            <a:spAutoFit/>
          </a:bodyPr>
          <a:lstStyle/>
          <a:p>
            <a:pPr marL="180975" indent="-180975"/>
            <a:r>
              <a:rPr lang="en-US" sz="1600" dirty="0" smtClean="0"/>
              <a:t>Log, </a:t>
            </a:r>
            <a:r>
              <a:rPr lang="cs-CZ" sz="1600" dirty="0" err="1" smtClean="0"/>
              <a:t>Analy</a:t>
            </a:r>
            <a:r>
              <a:rPr lang="en-US" sz="1600" dirty="0" smtClean="0"/>
              <a:t>s</a:t>
            </a:r>
            <a:r>
              <a:rPr lang="cs-CZ" sz="1600" dirty="0" smtClean="0"/>
              <a:t>e</a:t>
            </a:r>
            <a:endParaRPr lang="en-US" sz="1600" dirty="0" smtClean="0"/>
          </a:p>
          <a:p>
            <a:pPr marL="180975" indent="-180975"/>
            <a:r>
              <a:rPr lang="en-US" sz="1600" dirty="0" smtClean="0"/>
              <a:t>Alert</a:t>
            </a:r>
            <a:endParaRPr lang="cs-CZ" sz="1600" dirty="0" smtClean="0"/>
          </a:p>
          <a:p>
            <a:pPr marL="180975" indent="-180975"/>
            <a:r>
              <a:rPr lang="en-US" sz="1600" dirty="0" smtClean="0"/>
              <a:t>Several models</a:t>
            </a:r>
            <a:endParaRPr lang="en-US" sz="16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4683526" y="5808625"/>
            <a:ext cx="1714512" cy="929485"/>
          </a:xfrm>
          <a:prstGeom prst="rect">
            <a:avLst/>
          </a:prstGeom>
          <a:solidFill>
            <a:srgbClr val="54B1FF">
              <a:alpha val="14000"/>
            </a:srgbClr>
          </a:solidFill>
        </p:spPr>
        <p:txBody>
          <a:bodyPr wrap="square" rtlCol="0" anchor="ctr" anchorCtr="0">
            <a:spAutoFit/>
          </a:bodyPr>
          <a:lstStyle/>
          <a:p>
            <a:pPr marL="180975" indent="-180975"/>
            <a:r>
              <a:rPr lang="en-US" sz="1600" b="1" dirty="0" smtClean="0"/>
              <a:t>HWg SDK</a:t>
            </a:r>
          </a:p>
          <a:p>
            <a:pPr marL="180975" indent="-180975"/>
            <a:r>
              <a:rPr lang="cs-CZ" sz="1600" dirty="0" smtClean="0"/>
              <a:t>XML / </a:t>
            </a:r>
            <a:r>
              <a:rPr lang="en-US" sz="1600" dirty="0" smtClean="0"/>
              <a:t>SNMP</a:t>
            </a:r>
          </a:p>
          <a:p>
            <a:pPr marL="180975" indent="-180975"/>
            <a:r>
              <a:rPr lang="cs-CZ" sz="1600" dirty="0" smtClean="0"/>
              <a:t>GPRS / SMS</a:t>
            </a:r>
            <a:endParaRPr lang="en-US" sz="16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6612352" y="5805368"/>
            <a:ext cx="1714512" cy="936000"/>
          </a:xfrm>
          <a:prstGeom prst="rect">
            <a:avLst/>
          </a:prstGeom>
          <a:solidFill>
            <a:srgbClr val="FF896D">
              <a:alpha val="14000"/>
            </a:srgbClr>
          </a:solidFill>
        </p:spPr>
        <p:txBody>
          <a:bodyPr wrap="square" rtlCol="0" anchor="ctr" anchorCtr="0">
            <a:spAutoFit/>
          </a:bodyPr>
          <a:lstStyle/>
          <a:p>
            <a:pPr marL="180975" indent="-180975"/>
            <a:r>
              <a:rPr lang="en-US" sz="1600" dirty="0" smtClean="0"/>
              <a:t>Graph, Excel</a:t>
            </a:r>
          </a:p>
          <a:p>
            <a:pPr marL="180975" indent="-180975"/>
            <a:r>
              <a:rPr lang="en-US" sz="1600" dirty="0" smtClean="0"/>
              <a:t>Relay, Camera</a:t>
            </a:r>
          </a:p>
          <a:p>
            <a:pPr marL="180975" indent="-180975"/>
            <a:r>
              <a:rPr lang="en-US" sz="1600" dirty="0" smtClean="0"/>
              <a:t>Alarming</a:t>
            </a:r>
            <a:endParaRPr lang="en-US" sz="1600" dirty="0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7" cstate="print">
            <a:lum/>
          </a:blip>
          <a:srcRect/>
          <a:stretch>
            <a:fillRect/>
          </a:stretch>
        </p:blipFill>
        <p:spPr bwMode="auto">
          <a:xfrm>
            <a:off x="785786" y="1332420"/>
            <a:ext cx="7929618" cy="3392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Obdélník 9"/>
          <p:cNvSpPr/>
          <p:nvPr/>
        </p:nvSpPr>
        <p:spPr bwMode="auto">
          <a:xfrm>
            <a:off x="466119" y="1340768"/>
            <a:ext cx="8568952" cy="3421239"/>
          </a:xfrm>
          <a:prstGeom prst="rect">
            <a:avLst/>
          </a:prstGeom>
          <a:solidFill>
            <a:schemeClr val="bg1">
              <a:alpha val="7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88900" marR="0" indent="4445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•"/>
              <a:tabLst>
                <a:tab pos="533400" algn="l"/>
              </a:tabLst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923219" y="3612534"/>
            <a:ext cx="1760043" cy="1141851"/>
          </a:xfrm>
          <a:prstGeom prst="rect">
            <a:avLst/>
          </a:prstGeom>
          <a:solidFill>
            <a:srgbClr val="92D050">
              <a:alpha val="90000"/>
            </a:srgbClr>
          </a:solidFill>
        </p:spPr>
        <p:txBody>
          <a:bodyPr wrap="square" rIns="36000" rtlCol="0" anchor="ctr" anchorCtr="0">
            <a:spAutoFit/>
          </a:bodyPr>
          <a:lstStyle>
            <a:defPPr>
              <a:defRPr lang="en-US"/>
            </a:defPPr>
            <a:lvl1pPr marL="180975" indent="-180975">
              <a:defRPr sz="1600"/>
            </a:lvl1pPr>
          </a:lstStyle>
          <a:p>
            <a:r>
              <a:rPr lang="en-US" sz="1300" b="1" dirty="0"/>
              <a:t>HWg </a:t>
            </a:r>
            <a:r>
              <a:rPr lang="en-US" sz="1300" b="1" dirty="0" smtClean="0"/>
              <a:t>sensors</a:t>
            </a:r>
            <a:endParaRPr lang="cs-CZ" sz="1300" b="1" dirty="0"/>
          </a:p>
          <a:p>
            <a:r>
              <a:rPr lang="cs-CZ" sz="1300" b="1" dirty="0" smtClean="0"/>
              <a:t>3</a:t>
            </a:r>
            <a:r>
              <a:rPr lang="cs-CZ" sz="1300" b="1" baseline="30000" dirty="0" smtClean="0"/>
              <a:t>rd</a:t>
            </a:r>
            <a:r>
              <a:rPr lang="cs-CZ" sz="1300" b="1" dirty="0" smtClean="0"/>
              <a:t> party </a:t>
            </a:r>
            <a:r>
              <a:rPr lang="cs-CZ" sz="1300" b="1" dirty="0" err="1" smtClean="0"/>
              <a:t>sensors</a:t>
            </a:r>
            <a:r>
              <a:rPr lang="cs-CZ" sz="1300" dirty="0" smtClean="0"/>
              <a:t>:</a:t>
            </a:r>
            <a:endParaRPr lang="en-US" sz="1300" dirty="0"/>
          </a:p>
          <a:p>
            <a:pPr marL="361950" lvl="1" indent="-180975"/>
            <a:r>
              <a:rPr lang="en-US" sz="1100" dirty="0" smtClean="0"/>
              <a:t>4-20 </a:t>
            </a:r>
            <a:r>
              <a:rPr lang="en-US" sz="1100" dirty="0"/>
              <a:t>mA </a:t>
            </a:r>
            <a:endParaRPr lang="cs-CZ" sz="1100" dirty="0" smtClean="0"/>
          </a:p>
          <a:p>
            <a:pPr marL="361950" lvl="1" indent="-180975"/>
            <a:r>
              <a:rPr lang="en-US" sz="1100" dirty="0" smtClean="0"/>
              <a:t>0-10V</a:t>
            </a:r>
            <a:endParaRPr lang="cs-CZ" sz="1100" dirty="0" smtClean="0"/>
          </a:p>
          <a:p>
            <a:pPr marL="361950" lvl="1" indent="-180975"/>
            <a:r>
              <a:rPr lang="cs-CZ" sz="1100" dirty="0" smtClean="0"/>
              <a:t>DI </a:t>
            </a:r>
            <a:endParaRPr lang="en-US" sz="14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4691596" y="3501008"/>
            <a:ext cx="1714512" cy="1252651"/>
          </a:xfrm>
          <a:prstGeom prst="rect">
            <a:avLst/>
          </a:prstGeom>
          <a:solidFill>
            <a:srgbClr val="54B1FF">
              <a:alpha val="90000"/>
            </a:srgbClr>
          </a:solidFill>
        </p:spPr>
        <p:txBody>
          <a:bodyPr wrap="square" rtlCol="0" anchor="ctr" anchorCtr="0">
            <a:spAutoFit/>
          </a:bodyPr>
          <a:lstStyle/>
          <a:p>
            <a:pPr marL="180975" indent="-180975"/>
            <a:r>
              <a:rPr lang="cs-CZ" sz="1300" b="1" dirty="0" smtClean="0"/>
              <a:t>LAN </a:t>
            </a:r>
          </a:p>
          <a:p>
            <a:pPr marL="361950" lvl="1" indent="-180975"/>
            <a:r>
              <a:rPr lang="cs-CZ" sz="1300" dirty="0" err="1" smtClean="0"/>
              <a:t>Polling</a:t>
            </a:r>
            <a:r>
              <a:rPr lang="cs-CZ" sz="1300" dirty="0" smtClean="0"/>
              <a:t> (</a:t>
            </a:r>
            <a:r>
              <a:rPr lang="en-US" sz="1300" dirty="0" smtClean="0"/>
              <a:t>Q/A)</a:t>
            </a:r>
          </a:p>
          <a:p>
            <a:pPr marL="361950" lvl="1" indent="-180975"/>
            <a:r>
              <a:rPr lang="cs-CZ" sz="1300" dirty="0" err="1" smtClean="0"/>
              <a:t>Push</a:t>
            </a:r>
            <a:r>
              <a:rPr lang="cs-CZ" sz="1300" dirty="0" smtClean="0"/>
              <a:t>/Email</a:t>
            </a:r>
            <a:endParaRPr lang="en-US" sz="1300" dirty="0"/>
          </a:p>
          <a:p>
            <a:pPr marL="180975" indent="-180975"/>
            <a:r>
              <a:rPr lang="cs-CZ" sz="1300" b="1" dirty="0" smtClean="0"/>
              <a:t>GPRS</a:t>
            </a:r>
            <a:endParaRPr lang="en-US" sz="1300" b="1" dirty="0" smtClean="0"/>
          </a:p>
          <a:p>
            <a:pPr marL="361950" lvl="1" indent="-180975"/>
            <a:r>
              <a:rPr lang="cs-CZ" sz="1300" dirty="0" err="1"/>
              <a:t>Push</a:t>
            </a:r>
            <a:r>
              <a:rPr lang="cs-CZ" sz="1300" dirty="0"/>
              <a:t>/Email</a:t>
            </a:r>
            <a:endParaRPr lang="en-US" sz="13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6551265" y="3265934"/>
            <a:ext cx="1714512" cy="1492716"/>
          </a:xfrm>
          <a:prstGeom prst="rect">
            <a:avLst/>
          </a:prstGeom>
          <a:solidFill>
            <a:srgbClr val="FF896D">
              <a:alpha val="90000"/>
            </a:srgbClr>
          </a:solidFill>
        </p:spPr>
        <p:txBody>
          <a:bodyPr wrap="square" rIns="36000" rtlCol="0" anchor="ctr" anchorCtr="0">
            <a:spAutoFit/>
          </a:bodyPr>
          <a:lstStyle/>
          <a:p>
            <a:pPr marL="180975" indent="-180975"/>
            <a:r>
              <a:rPr lang="en-US" sz="1300" dirty="0" smtClean="0"/>
              <a:t>Email/SMS</a:t>
            </a:r>
          </a:p>
          <a:p>
            <a:pPr marL="180975" indent="-180975"/>
            <a:r>
              <a:rPr lang="en-US" sz="1300" dirty="0" smtClean="0"/>
              <a:t>HWg-PDMS</a:t>
            </a:r>
          </a:p>
          <a:p>
            <a:pPr marL="180975" indent="-180975"/>
            <a:r>
              <a:rPr lang="en-US" sz="1300" dirty="0" err="1" smtClean="0"/>
              <a:t>Nagios</a:t>
            </a:r>
            <a:r>
              <a:rPr lang="en-US" sz="1300" dirty="0" smtClean="0"/>
              <a:t> (3</a:t>
            </a:r>
            <a:r>
              <a:rPr lang="en-US" sz="1300" baseline="30000" dirty="0" smtClean="0"/>
              <a:t>rd</a:t>
            </a:r>
            <a:r>
              <a:rPr lang="en-US" sz="1300" dirty="0" smtClean="0"/>
              <a:t> SNMP)</a:t>
            </a:r>
          </a:p>
          <a:p>
            <a:pPr marL="180975" indent="-180975"/>
            <a:r>
              <a:rPr lang="en-US" sz="1300" dirty="0" smtClean="0"/>
              <a:t># </a:t>
            </a:r>
            <a:r>
              <a:rPr lang="en-US" sz="1300" dirty="0" err="1" smtClean="0"/>
              <a:t>Sensdesk</a:t>
            </a:r>
            <a:r>
              <a:rPr lang="en-US" sz="1300" dirty="0" smtClean="0"/>
              <a:t> portal</a:t>
            </a:r>
          </a:p>
          <a:p>
            <a:pPr marL="180975" indent="-180975"/>
            <a:r>
              <a:rPr lang="en-US" sz="1300" dirty="0"/>
              <a:t># </a:t>
            </a:r>
            <a:r>
              <a:rPr lang="en-US" sz="1300" dirty="0" smtClean="0"/>
              <a:t>Concentrator</a:t>
            </a:r>
          </a:p>
          <a:p>
            <a:pPr marL="180975" indent="-180975"/>
            <a:r>
              <a:rPr lang="en-US" sz="1300" dirty="0"/>
              <a:t># </a:t>
            </a:r>
            <a:r>
              <a:rPr lang="en-US" sz="1300" dirty="0" smtClean="0"/>
              <a:t>Android tablet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1788276032"/>
      </p:ext>
    </p:extLst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350393-9643-4C06-BC1D-03CA4F989086}" type="slidenum">
              <a:rPr lang="en-US" noProof="0" smtClean="0"/>
              <a:pPr>
                <a:defRPr/>
              </a:pPr>
              <a:t>2</a:t>
            </a:fld>
            <a:endParaRPr lang="en-US" noProof="0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HWg-Ares: GSM Thermometer</a:t>
            </a:r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458" y="44624"/>
            <a:ext cx="1360221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00174"/>
            <a:ext cx="7416823" cy="5382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8734910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07504" y="1556792"/>
            <a:ext cx="8867189" cy="4751809"/>
          </a:xfrm>
        </p:spPr>
        <p:txBody>
          <a:bodyPr/>
          <a:lstStyle/>
          <a:p>
            <a:pPr marL="514350" lvl="0" indent="-514350">
              <a:spcBef>
                <a:spcPts val="1200"/>
              </a:spcBef>
              <a:spcAft>
                <a:spcPts val="1200"/>
              </a:spcAft>
              <a:buFont typeface="+mj-lt"/>
              <a:buAutoNum type="arabicParenR"/>
            </a:pPr>
            <a:r>
              <a:rPr lang="en-US" sz="2400" dirty="0" smtClean="0"/>
              <a:t>Internal </a:t>
            </a:r>
            <a:r>
              <a:rPr lang="en-US" sz="2400" dirty="0"/>
              <a:t>Li-Ion </a:t>
            </a:r>
            <a:r>
              <a:rPr lang="en-US" sz="2400" dirty="0" smtClean="0"/>
              <a:t>accumulator supply</a:t>
            </a:r>
            <a:br>
              <a:rPr lang="en-US" sz="2400" dirty="0" smtClean="0"/>
            </a:br>
            <a:r>
              <a:rPr lang="en-US" sz="2400" dirty="0" smtClean="0"/>
              <a:t>device and </a:t>
            </a:r>
            <a:r>
              <a:rPr lang="en-US" sz="2400" dirty="0"/>
              <a:t>1-Wire </a:t>
            </a:r>
            <a:r>
              <a:rPr lang="en-US" sz="2400" dirty="0" smtClean="0"/>
              <a:t>sensors for </a:t>
            </a:r>
            <a:r>
              <a:rPr lang="en-US" sz="2400" dirty="0" smtClean="0">
                <a:solidFill>
                  <a:srgbClr val="FF0000"/>
                </a:solidFill>
              </a:rPr>
              <a:t>4-12 hours</a:t>
            </a:r>
            <a:r>
              <a:rPr lang="en-US" sz="2400" dirty="0" smtClean="0"/>
              <a:t>. </a:t>
            </a:r>
            <a:br>
              <a:rPr lang="en-US" sz="2400" dirty="0" smtClean="0"/>
            </a:br>
            <a:r>
              <a:rPr lang="en-US" sz="2400" dirty="0" smtClean="0"/>
              <a:t>Depends on the GSM usage and sensors.</a:t>
            </a:r>
          </a:p>
          <a:p>
            <a:pPr marL="514350" lvl="0" indent="-514350">
              <a:spcBef>
                <a:spcPts val="1200"/>
              </a:spcBef>
              <a:spcAft>
                <a:spcPts val="1200"/>
              </a:spcAft>
              <a:buFont typeface="+mj-lt"/>
              <a:buAutoNum type="arabicParenR"/>
            </a:pPr>
            <a:r>
              <a:rPr lang="en-US" sz="2400" dirty="0" smtClean="0"/>
              <a:t>To have battery integrated in similar device </a:t>
            </a:r>
            <a:br>
              <a:rPr lang="en-US" sz="2400" dirty="0" smtClean="0"/>
            </a:br>
            <a:r>
              <a:rPr lang="en-US" sz="2400" dirty="0" smtClean="0"/>
              <a:t>is quite unique on the market. </a:t>
            </a:r>
          </a:p>
          <a:p>
            <a:pPr marL="514350" lvl="0" indent="-514350">
              <a:spcBef>
                <a:spcPts val="1200"/>
              </a:spcBef>
              <a:spcAft>
                <a:spcPts val="1200"/>
              </a:spcAft>
              <a:buFont typeface="+mj-lt"/>
              <a:buAutoNum type="arabicParenR"/>
            </a:pPr>
            <a:r>
              <a:rPr lang="en-US" sz="2400" dirty="0" smtClean="0"/>
              <a:t>GSM communication works even without battery. </a:t>
            </a:r>
            <a:br>
              <a:rPr lang="en-US" sz="2400" dirty="0" smtClean="0"/>
            </a:br>
            <a:r>
              <a:rPr lang="en-US" sz="2400" dirty="0" smtClean="0"/>
              <a:t>Ares battery system is designed to </a:t>
            </a:r>
            <a:r>
              <a:rPr lang="en-US" sz="2400" dirty="0" smtClean="0">
                <a:solidFill>
                  <a:srgbClr val="FF0000"/>
                </a:solidFill>
              </a:rPr>
              <a:t>10 years usage</a:t>
            </a:r>
            <a:r>
              <a:rPr lang="en-US" sz="2400" dirty="0" smtClean="0"/>
              <a:t>. </a:t>
            </a:r>
          </a:p>
          <a:p>
            <a:pPr marL="514350" lvl="0" indent="-514350">
              <a:spcBef>
                <a:spcPts val="1200"/>
              </a:spcBef>
              <a:spcAft>
                <a:spcPts val="1200"/>
              </a:spcAft>
              <a:buFont typeface="+mj-lt"/>
              <a:buAutoNum type="arabicParenR"/>
            </a:pPr>
            <a:r>
              <a:rPr lang="en-US" sz="2400" dirty="0" smtClean="0"/>
              <a:t>Battery capacity is “standard sensor” = alerts.. </a:t>
            </a:r>
          </a:p>
          <a:p>
            <a:pPr marL="514350" lvl="0" indent="-514350">
              <a:spcBef>
                <a:spcPts val="1200"/>
              </a:spcBef>
              <a:spcAft>
                <a:spcPts val="1200"/>
              </a:spcAft>
              <a:buFont typeface="+mj-lt"/>
              <a:buAutoNum type="arabicParenR"/>
            </a:pPr>
            <a:r>
              <a:rPr lang="en-US" sz="2400" dirty="0" smtClean="0"/>
              <a:t>External power On/Off </a:t>
            </a:r>
            <a:r>
              <a:rPr lang="en-US" sz="2400" dirty="0"/>
              <a:t>is “standard </a:t>
            </a:r>
            <a:r>
              <a:rPr lang="en-US" sz="2400" dirty="0" smtClean="0"/>
              <a:t>DI sensor” </a:t>
            </a:r>
            <a:r>
              <a:rPr lang="en-US" sz="2400" dirty="0"/>
              <a:t>= alerts..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Simply alert to power failure immediately. No UPS etc..</a:t>
            </a:r>
            <a:endParaRPr lang="en-US" sz="2400" dirty="0"/>
          </a:p>
          <a:p>
            <a:pPr marL="514350" indent="-514350">
              <a:spcBef>
                <a:spcPts val="1200"/>
              </a:spcBef>
              <a:spcAft>
                <a:spcPts val="600"/>
              </a:spcAft>
              <a:buFont typeface="+mj-lt"/>
              <a:buAutoNum type="arabicParenR"/>
            </a:pPr>
            <a:endParaRPr lang="en-US" sz="2400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HWg-Ares: Battery inside</a:t>
            </a:r>
            <a:endParaRPr lang="en-US" dirty="0"/>
          </a:p>
        </p:txBody>
      </p:sp>
      <p:pic>
        <p:nvPicPr>
          <p:cNvPr id="2050" name="Picture 2" descr="http://www.clker.com/cliparts/0/b/9/b/1194989707579933886battery_01.svg.h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614" y="1700808"/>
            <a:ext cx="2028245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>
          <a:xfrm>
            <a:off x="7412038" y="6626225"/>
            <a:ext cx="1697037" cy="231775"/>
          </a:xfrm>
        </p:spPr>
        <p:txBody>
          <a:bodyPr/>
          <a:lstStyle/>
          <a:p>
            <a:pPr>
              <a:defRPr/>
            </a:pPr>
            <a:fld id="{88350393-9643-4C06-BC1D-03CA4F989086}" type="slidenum">
              <a:rPr lang="en-US" noProof="0" smtClean="0"/>
              <a:pPr>
                <a:defRPr/>
              </a:pPr>
              <a:t>20</a:t>
            </a:fld>
            <a:endParaRPr lang="en-US" noProof="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458" y="44624"/>
            <a:ext cx="1360221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0623409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51520" y="1384176"/>
            <a:ext cx="8516243" cy="1108720"/>
          </a:xfrm>
        </p:spPr>
        <p:txBody>
          <a:bodyPr/>
          <a:lstStyle/>
          <a:p>
            <a:r>
              <a:rPr lang="en-US" dirty="0" smtClean="0"/>
              <a:t>Configuration </a:t>
            </a:r>
            <a:r>
              <a:rPr lang="cs-CZ" dirty="0" smtClean="0"/>
              <a:t>software </a:t>
            </a:r>
            <a:r>
              <a:rPr lang="en-US" dirty="0" smtClean="0"/>
              <a:t>appears as the file on the </a:t>
            </a:r>
            <a:r>
              <a:rPr lang="cs-CZ" dirty="0" smtClean="0"/>
              <a:t>USB </a:t>
            </a:r>
            <a:r>
              <a:rPr lang="cs-CZ" dirty="0" err="1" smtClean="0"/>
              <a:t>flashdisk</a:t>
            </a:r>
            <a:r>
              <a:rPr lang="cs-CZ" dirty="0" smtClean="0"/>
              <a:t>.</a:t>
            </a:r>
            <a:r>
              <a:rPr lang="en-US" dirty="0" smtClean="0"/>
              <a:t> No installation</a:t>
            </a:r>
            <a:r>
              <a:rPr lang="cs-CZ" dirty="0" smtClean="0"/>
              <a:t>.</a:t>
            </a:r>
            <a:endParaRPr lang="en-US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24CEE8-781C-4317-8E30-2C4B25EF67DB}" type="slidenum">
              <a:rPr lang="cs-CZ" smtClean="0"/>
              <a:pPr>
                <a:defRPr/>
              </a:pPr>
              <a:t>21</a:t>
            </a:fld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Ares: </a:t>
            </a:r>
            <a:r>
              <a:rPr lang="cs-CZ" dirty="0" smtClean="0"/>
              <a:t>USB </a:t>
            </a:r>
            <a:r>
              <a:rPr lang="en-US" dirty="0" smtClean="0"/>
              <a:t>configure </a:t>
            </a:r>
            <a:r>
              <a:rPr lang="cs-CZ" dirty="0" smtClean="0"/>
              <a:t>software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31" y="2564904"/>
            <a:ext cx="8324850" cy="404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458" y="44624"/>
            <a:ext cx="1360221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bdélník 6"/>
          <p:cNvSpPr/>
          <p:nvPr/>
        </p:nvSpPr>
        <p:spPr bwMode="auto">
          <a:xfrm>
            <a:off x="3275856" y="4077072"/>
            <a:ext cx="3456384" cy="432048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88900" indent="444500">
              <a:tabLst>
                <a:tab pos="533400" algn="l"/>
              </a:tabLst>
            </a:pPr>
            <a:endParaRPr lang="en-US">
              <a:ln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8" name="Obdélník 7"/>
          <p:cNvSpPr/>
          <p:nvPr/>
        </p:nvSpPr>
        <p:spPr bwMode="auto">
          <a:xfrm>
            <a:off x="3275856" y="5445224"/>
            <a:ext cx="3456384" cy="432048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88900" marR="0" indent="4445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•"/>
              <a:tabLst>
                <a:tab pos="533400" algn="l"/>
              </a:tabLst>
            </a:pPr>
            <a:endParaRPr kumimoji="0" lang="en-US" sz="2800" b="0" i="0" u="none" strike="noStrike" cap="none" normalizeH="0" baseline="0" smtClean="0">
              <a:ln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290344"/>
      </p:ext>
    </p:extLst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51520" y="1340768"/>
            <a:ext cx="8516243" cy="1108720"/>
          </a:xfrm>
        </p:spPr>
        <p:txBody>
          <a:bodyPr/>
          <a:lstStyle/>
          <a:p>
            <a:r>
              <a:rPr lang="en-US" sz="2800" dirty="0" smtClean="0"/>
              <a:t>External power connection is indicated as a DI sensor. Can be alerted from internal battery.. </a:t>
            </a:r>
            <a:endParaRPr lang="en-US" sz="280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24CEE8-781C-4317-8E30-2C4B25EF67DB}" type="slidenum">
              <a:rPr lang="cs-CZ" smtClean="0"/>
              <a:pPr>
                <a:defRPr/>
              </a:pPr>
              <a:t>22</a:t>
            </a:fld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HWg-Ares12: Power failure alert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2621235"/>
            <a:ext cx="8324850" cy="404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ál 1"/>
          <p:cNvSpPr/>
          <p:nvPr/>
        </p:nvSpPr>
        <p:spPr bwMode="auto">
          <a:xfrm>
            <a:off x="683568" y="4005064"/>
            <a:ext cx="1944216" cy="576064"/>
          </a:xfrm>
          <a:prstGeom prst="ellips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88900" marR="0" indent="4445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•"/>
              <a:tabLst>
                <a:tab pos="533400" algn="l"/>
              </a:tabLst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Čárový popisek 1 5"/>
          <p:cNvSpPr/>
          <p:nvPr/>
        </p:nvSpPr>
        <p:spPr bwMode="auto">
          <a:xfrm>
            <a:off x="4572000" y="4581128"/>
            <a:ext cx="2160240" cy="288032"/>
          </a:xfrm>
          <a:prstGeom prst="borderCallout1">
            <a:avLst>
              <a:gd name="adj1" fmla="val 18750"/>
              <a:gd name="adj2" fmla="val -8333"/>
              <a:gd name="adj3" fmla="val -71932"/>
              <a:gd name="adj4" fmla="val -42364"/>
            </a:avLst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88900"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None/>
              <a:tabLst>
                <a:tab pos="533400" algn="l"/>
              </a:tabLst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rPr>
              <a:t>Empty / Full</a:t>
            </a:r>
          </a:p>
        </p:txBody>
      </p:sp>
    </p:spTree>
    <p:extLst>
      <p:ext uri="{BB962C8B-B14F-4D97-AF65-F5344CB8AC3E}">
        <p14:creationId xmlns:p14="http://schemas.microsoft.com/office/powerpoint/2010/main" val="107898734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251520" y="1412776"/>
            <a:ext cx="8516243" cy="1108720"/>
          </a:xfrm>
        </p:spPr>
        <p:txBody>
          <a:bodyPr/>
          <a:lstStyle/>
          <a:p>
            <a:r>
              <a:rPr lang="cs-CZ" dirty="0" smtClean="0"/>
              <a:t>HWg-Ares12 </a:t>
            </a:r>
            <a:r>
              <a:rPr lang="en-US" dirty="0" smtClean="0"/>
              <a:t>supports all </a:t>
            </a:r>
            <a:r>
              <a:rPr lang="cs-CZ" dirty="0" smtClean="0"/>
              <a:t>1-Wire UNI sen</a:t>
            </a:r>
            <a:r>
              <a:rPr lang="en-US" dirty="0" smtClean="0"/>
              <a:t>s</a:t>
            </a:r>
            <a:r>
              <a:rPr lang="cs-CZ" dirty="0" err="1" smtClean="0"/>
              <a:t>or</a:t>
            </a:r>
            <a:r>
              <a:rPr lang="en-US" dirty="0" smtClean="0"/>
              <a:t>s</a:t>
            </a:r>
            <a:r>
              <a:rPr lang="cs-CZ" dirty="0" smtClean="0"/>
              <a:t> (4-20mA / 0-60V).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24CEE8-781C-4317-8E30-2C4B25EF67DB}" type="slidenum">
              <a:rPr lang="cs-CZ" smtClean="0"/>
              <a:pPr>
                <a:defRPr/>
              </a:pPr>
              <a:t>23</a:t>
            </a:fld>
            <a:endParaRPr lang="cs-CZ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Remote Diesel tank monitoring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08920"/>
            <a:ext cx="8562679" cy="2490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Zástupný symbol pro obsah 5"/>
          <p:cNvSpPr>
            <a:spLocks noGrp="1"/>
          </p:cNvSpPr>
          <p:nvPr>
            <p:ph idx="1"/>
          </p:nvPr>
        </p:nvSpPr>
        <p:spPr>
          <a:xfrm>
            <a:off x="251520" y="5716813"/>
            <a:ext cx="8516243" cy="1108720"/>
          </a:xfrm>
        </p:spPr>
        <p:txBody>
          <a:bodyPr/>
          <a:lstStyle/>
          <a:p>
            <a:r>
              <a:rPr lang="en-US" b="0" dirty="0" smtClean="0">
                <a:solidFill>
                  <a:schemeClr val="tx1"/>
                </a:solidFill>
              </a:rPr>
              <a:t>For Diesel tank monitoring we </a:t>
            </a:r>
            <a:br>
              <a:rPr lang="en-US" b="0" dirty="0" smtClean="0">
                <a:solidFill>
                  <a:schemeClr val="tx1"/>
                </a:solidFill>
              </a:rPr>
            </a:br>
            <a:r>
              <a:rPr lang="en-US" b="0" dirty="0" smtClean="0">
                <a:solidFill>
                  <a:schemeClr val="tx1"/>
                </a:solidFill>
              </a:rPr>
              <a:t>can help you offer solution. Ask for more..</a:t>
            </a: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2" name="Obdélník 1"/>
          <p:cNvSpPr/>
          <p:nvPr/>
        </p:nvSpPr>
        <p:spPr bwMode="auto">
          <a:xfrm>
            <a:off x="1763688" y="2852936"/>
            <a:ext cx="1800200" cy="1872208"/>
          </a:xfrm>
          <a:prstGeom prst="rect">
            <a:avLst/>
          </a:prstGeom>
          <a:noFill/>
          <a:ln w="76200" cap="flat" cmpd="sng" algn="ctr">
            <a:solidFill>
              <a:srgbClr val="C0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88900" marR="0" indent="4445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•"/>
              <a:tabLst>
                <a:tab pos="533400" algn="l"/>
              </a:tabLst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050" name="Picture 2" descr=" USB Ethernet Network Adapter Dongl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740249"/>
            <a:ext cx="1182216" cy="118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délníkový popisek 8"/>
          <p:cNvSpPr/>
          <p:nvPr/>
        </p:nvSpPr>
        <p:spPr bwMode="auto">
          <a:xfrm>
            <a:off x="5940152" y="4431257"/>
            <a:ext cx="3096344" cy="1800200"/>
          </a:xfrm>
          <a:prstGeom prst="wedgeRectCallout">
            <a:avLst>
              <a:gd name="adj1" fmla="val -79638"/>
              <a:gd name="adj2" fmla="val 6432"/>
            </a:avLst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36000" bIns="45720" numCol="1" rtlCol="0" anchor="t" anchorCtr="0" compatLnSpc="1">
            <a:prstTxWarp prst="textNoShape">
              <a:avLst/>
            </a:prstTxWarp>
          </a:bodyPr>
          <a:lstStyle/>
          <a:p>
            <a:pPr marL="88900" marR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None/>
              <a:tabLst>
                <a:tab pos="533400" algn="l"/>
              </a:tabLst>
            </a:pP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Dongle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to 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calibrate 4-20mA converter (8 points, exponent, units) 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in PC software.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/>
            </a:r>
            <a:br>
              <a:rPr kumimoji="0" lang="en-US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en-US" sz="105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/>
            </a:r>
            <a:br>
              <a:rPr kumimoji="0" lang="en-US" sz="105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lang="en-US" sz="1600" b="1" dirty="0" smtClean="0"/>
              <a:t>For example:</a:t>
            </a:r>
            <a:br>
              <a:rPr lang="en-US" sz="1600" b="1" dirty="0" smtClean="0"/>
            </a:br>
            <a:r>
              <a:rPr lang="en-US" sz="1600" dirty="0" smtClean="0"/>
              <a:t> 4mA = 0.2 m, 18mA = 6.0 m</a:t>
            </a:r>
            <a:endParaRPr lang="en-US" sz="1600" dirty="0"/>
          </a:p>
        </p:txBody>
      </p:sp>
      <p:cxnSp>
        <p:nvCxnSpPr>
          <p:cNvPr id="8" name="Přímá spojnice 7"/>
          <p:cNvCxnSpPr/>
          <p:nvPr/>
        </p:nvCxnSpPr>
        <p:spPr bwMode="auto">
          <a:xfrm flipV="1">
            <a:off x="3995936" y="4149080"/>
            <a:ext cx="144016" cy="72008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Obdélníkový popisek 10"/>
          <p:cNvSpPr/>
          <p:nvPr/>
        </p:nvSpPr>
        <p:spPr bwMode="auto">
          <a:xfrm>
            <a:off x="3995936" y="2636912"/>
            <a:ext cx="1728192" cy="648072"/>
          </a:xfrm>
          <a:prstGeom prst="wedgeRectCallout">
            <a:avLst>
              <a:gd name="adj1" fmla="val -17762"/>
              <a:gd name="adj2" fmla="val 213722"/>
            </a:avLst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36000" bIns="45720" numCol="1" rtlCol="0" anchor="t" anchorCtr="0" compatLnSpc="1">
            <a:prstTxWarp prst="textNoShape">
              <a:avLst/>
            </a:prstTxWarp>
          </a:bodyPr>
          <a:lstStyle/>
          <a:p>
            <a:pPr marL="88900" marR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None/>
              <a:tabLst>
                <a:tab pos="533400" algn="l"/>
              </a:tabLst>
            </a:pP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4-20 [mA]</a:t>
            </a:r>
          </a:p>
          <a:p>
            <a:pPr marL="88900" marR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None/>
              <a:tabLst>
                <a:tab pos="533400" algn="l"/>
              </a:tabLst>
            </a:pPr>
            <a:r>
              <a:rPr lang="en-US" sz="1600" dirty="0" smtClean="0">
                <a:solidFill>
                  <a:srgbClr val="FF0000"/>
                </a:solidFill>
              </a:rPr>
              <a:t>0 - 6 [m] wanted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64272"/>
      </p:ext>
    </p:extLst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2" grpId="0" animBg="1"/>
      <p:bldP spid="9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28623"/>
            <a:ext cx="7848872" cy="407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Obdélník 13"/>
          <p:cNvSpPr/>
          <p:nvPr/>
        </p:nvSpPr>
        <p:spPr bwMode="auto">
          <a:xfrm>
            <a:off x="5004047" y="3068960"/>
            <a:ext cx="3999631" cy="352839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88900" marR="0" indent="4445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•"/>
              <a:tabLst>
                <a:tab pos="533400" algn="l"/>
              </a:tabLst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07504" y="1340768"/>
            <a:ext cx="8867189" cy="1728193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000" dirty="0" smtClean="0"/>
              <a:t>Check if your mobile number is in the SMS Alert list.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000" dirty="0" smtClean="0"/>
              <a:t>Ring from your phone to the Ares’s number. It’ll refuse </a:t>
            </a:r>
            <a:br>
              <a:rPr lang="en-US" sz="2000" dirty="0" smtClean="0"/>
            </a:br>
            <a:r>
              <a:rPr lang="en-US" sz="2000" dirty="0" smtClean="0"/>
              <a:t>the call and send you back the STATUS message.</a:t>
            </a: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HWg-Ares: State SMS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>
          <a:xfrm>
            <a:off x="7412038" y="6626225"/>
            <a:ext cx="1697037" cy="231775"/>
          </a:xfrm>
        </p:spPr>
        <p:txBody>
          <a:bodyPr/>
          <a:lstStyle/>
          <a:p>
            <a:pPr>
              <a:defRPr/>
            </a:pPr>
            <a:fld id="{88350393-9643-4C06-BC1D-03CA4F989086}" type="slidenum">
              <a:rPr lang="en-US" noProof="0" smtClean="0"/>
              <a:pPr>
                <a:defRPr/>
              </a:pPr>
              <a:t>24</a:t>
            </a:fld>
            <a:endParaRPr lang="en-US" noProof="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458" y="44624"/>
            <a:ext cx="1360221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Přímá spojnice se šipkou 2"/>
          <p:cNvCxnSpPr/>
          <p:nvPr/>
        </p:nvCxnSpPr>
        <p:spPr bwMode="auto">
          <a:xfrm flipH="1">
            <a:off x="5724129" y="5710263"/>
            <a:ext cx="2088231" cy="505726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TextovéPole 7"/>
          <p:cNvSpPr txBox="1"/>
          <p:nvPr/>
        </p:nvSpPr>
        <p:spPr>
          <a:xfrm rot="20867611">
            <a:off x="6102944" y="5226406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dirty="0" smtClean="0">
                <a:solidFill>
                  <a:srgbClr val="C00000"/>
                </a:solidFill>
              </a:rPr>
              <a:t>Ring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368" y="3270236"/>
            <a:ext cx="428625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740" y="4186944"/>
            <a:ext cx="1316621" cy="1508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8" name="Přímá spojnice se šipkou 17"/>
          <p:cNvCxnSpPr/>
          <p:nvPr/>
        </p:nvCxnSpPr>
        <p:spPr bwMode="auto">
          <a:xfrm flipV="1">
            <a:off x="5796034" y="5363797"/>
            <a:ext cx="1728295" cy="409266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TextovéPole 19"/>
          <p:cNvSpPr txBox="1"/>
          <p:nvPr/>
        </p:nvSpPr>
        <p:spPr>
          <a:xfrm rot="20811486">
            <a:off x="5811260" y="6000542"/>
            <a:ext cx="2043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800" dirty="0" smtClean="0">
                <a:solidFill>
                  <a:srgbClr val="C00000"/>
                </a:solidFill>
              </a:rPr>
              <a:t>STATUS </a:t>
            </a:r>
            <a:r>
              <a:rPr lang="en-US" sz="1800" dirty="0" err="1" smtClean="0">
                <a:solidFill>
                  <a:srgbClr val="C00000"/>
                </a:solidFill>
              </a:rPr>
              <a:t>sms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5" name="Ovál 14"/>
          <p:cNvSpPr/>
          <p:nvPr/>
        </p:nvSpPr>
        <p:spPr bwMode="auto">
          <a:xfrm>
            <a:off x="1619672" y="3501008"/>
            <a:ext cx="936104" cy="333260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88900" marR="0" indent="4445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•"/>
              <a:tabLst>
                <a:tab pos="533400" algn="l"/>
              </a:tabLst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9" name="Přímá spojnice 18"/>
          <p:cNvCxnSpPr/>
          <p:nvPr/>
        </p:nvCxnSpPr>
        <p:spPr bwMode="auto">
          <a:xfrm>
            <a:off x="2555776" y="3667638"/>
            <a:ext cx="2647142" cy="2083845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TextovéPole 21"/>
          <p:cNvSpPr txBox="1"/>
          <p:nvPr/>
        </p:nvSpPr>
        <p:spPr>
          <a:xfrm>
            <a:off x="1403648" y="5751483"/>
            <a:ext cx="3672408" cy="646331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STATUS: Hallo, I’m still alive 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  Your Ares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5470221"/>
            <a:ext cx="428625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ovéPole 26"/>
          <p:cNvSpPr txBox="1"/>
          <p:nvPr/>
        </p:nvSpPr>
        <p:spPr>
          <a:xfrm rot="1663290">
            <a:off x="5882331" y="3633004"/>
            <a:ext cx="1650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dirty="0" smtClean="0">
                <a:solidFill>
                  <a:srgbClr val="C00000"/>
                </a:solidFill>
              </a:rPr>
              <a:t>STATUS </a:t>
            </a:r>
            <a:r>
              <a:rPr lang="en-US" sz="1800" b="1" dirty="0" smtClean="0">
                <a:solidFill>
                  <a:srgbClr val="C00000"/>
                </a:solidFill>
              </a:rPr>
              <a:t>PSW</a:t>
            </a:r>
          </a:p>
        </p:txBody>
      </p:sp>
      <p:cxnSp>
        <p:nvCxnSpPr>
          <p:cNvPr id="28" name="Přímá spojnice se šipkou 27"/>
          <p:cNvCxnSpPr/>
          <p:nvPr/>
        </p:nvCxnSpPr>
        <p:spPr bwMode="auto">
          <a:xfrm>
            <a:off x="5919783" y="3609414"/>
            <a:ext cx="1892577" cy="971714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Přímá spojnice se šipkou 31"/>
          <p:cNvCxnSpPr/>
          <p:nvPr/>
        </p:nvCxnSpPr>
        <p:spPr bwMode="auto">
          <a:xfrm flipH="1" flipV="1">
            <a:off x="5807461" y="4134571"/>
            <a:ext cx="1835997" cy="878605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TextovéPole 34"/>
          <p:cNvSpPr txBox="1"/>
          <p:nvPr/>
        </p:nvSpPr>
        <p:spPr>
          <a:xfrm rot="1584516">
            <a:off x="6019571" y="4246800"/>
            <a:ext cx="1548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dirty="0" smtClean="0">
                <a:solidFill>
                  <a:srgbClr val="C00000"/>
                </a:solidFill>
              </a:rPr>
              <a:t>STATUS </a:t>
            </a:r>
            <a:r>
              <a:rPr lang="en-US" sz="1800" dirty="0" err="1" smtClean="0">
                <a:solidFill>
                  <a:srgbClr val="C00000"/>
                </a:solidFill>
              </a:rPr>
              <a:t>sms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8" name="Obdélníkový popisek 37"/>
          <p:cNvSpPr/>
          <p:nvPr/>
        </p:nvSpPr>
        <p:spPr bwMode="auto">
          <a:xfrm>
            <a:off x="6796043" y="1484784"/>
            <a:ext cx="2032634" cy="1872208"/>
          </a:xfrm>
          <a:prstGeom prst="wedgeRectCallout">
            <a:avLst>
              <a:gd name="adj1" fmla="val -28772"/>
              <a:gd name="adj2" fmla="val 78853"/>
            </a:avLst>
          </a:prstGeom>
          <a:solidFill>
            <a:srgbClr val="FFFFCC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36000" bIns="45720" numCol="1" rtlCol="0" anchor="t" anchorCtr="0" compatLnSpc="1">
            <a:prstTxWarp prst="textNoShape">
              <a:avLst/>
            </a:prstTxWarp>
          </a:bodyPr>
          <a:lstStyle/>
          <a:p>
            <a:pPr marL="88900">
              <a:buNone/>
              <a:tabLst>
                <a:tab pos="533400" algn="l"/>
              </a:tabLst>
            </a:pPr>
            <a:r>
              <a:rPr lang="en-US" sz="1600" dirty="0" smtClean="0"/>
              <a:t>SMS commands:</a:t>
            </a:r>
          </a:p>
          <a:p>
            <a:pPr marL="374650" indent="-285750">
              <a:tabLst>
                <a:tab pos="533400" algn="l"/>
              </a:tabLst>
            </a:pPr>
            <a:r>
              <a:rPr lang="en-US" sz="1600" dirty="0" smtClean="0"/>
              <a:t>STATUS SMS</a:t>
            </a:r>
            <a:endParaRPr lang="en-US" sz="1600" dirty="0"/>
          </a:p>
          <a:p>
            <a:pPr marL="374650" indent="-285750">
              <a:tabLst>
                <a:tab pos="533400" algn="l"/>
              </a:tabLst>
            </a:pP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STATUS EMAIL</a:t>
            </a:r>
          </a:p>
          <a:p>
            <a:pPr marL="374650" indent="-285750">
              <a:tabLst>
                <a:tab pos="533400" algn="l"/>
              </a:tabLst>
            </a:pPr>
            <a:r>
              <a:rPr lang="en-US" sz="1600" dirty="0" smtClean="0"/>
              <a:t>RESET</a:t>
            </a:r>
          </a:p>
          <a:p>
            <a:pPr marL="374650" indent="-285750">
              <a:tabLst>
                <a:tab pos="533400" algn="l"/>
              </a:tabLst>
            </a:pPr>
            <a:r>
              <a:rPr lang="en-US" sz="1600" dirty="0" smtClean="0"/>
              <a:t>DEBUG</a:t>
            </a:r>
          </a:p>
          <a:p>
            <a:pPr marL="374650" indent="-285750">
              <a:tabLst>
                <a:tab pos="533400" algn="l"/>
              </a:tabLst>
            </a:pPr>
            <a:r>
              <a:rPr lang="en-US" sz="1600" dirty="0" smtClean="0"/>
              <a:t>UPGRADE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02407346"/>
      </p:ext>
    </p:extLst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0" grpId="0"/>
      <p:bldP spid="22" grpId="0" animBg="1"/>
      <p:bldP spid="27" grpId="0"/>
      <p:bldP spid="35" grpId="0"/>
      <p:bldP spid="3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16" y="2060848"/>
            <a:ext cx="824865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HWg-Ares: Debug window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>
          <a:xfrm>
            <a:off x="7412038" y="6626225"/>
            <a:ext cx="1697037" cy="231775"/>
          </a:xfrm>
        </p:spPr>
        <p:txBody>
          <a:bodyPr/>
          <a:lstStyle/>
          <a:p>
            <a:pPr>
              <a:defRPr/>
            </a:pPr>
            <a:fld id="{88350393-9643-4C06-BC1D-03CA4F989086}" type="slidenum">
              <a:rPr lang="en-US" noProof="0" smtClean="0"/>
              <a:pPr>
                <a:defRPr/>
              </a:pPr>
              <a:t>25</a:t>
            </a:fld>
            <a:endParaRPr lang="en-US" noProof="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458" y="44624"/>
            <a:ext cx="1360221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Zástupný symbol pro obsah 4"/>
          <p:cNvSpPr txBox="1">
            <a:spLocks/>
          </p:cNvSpPr>
          <p:nvPr/>
        </p:nvSpPr>
        <p:spPr bwMode="auto">
          <a:xfrm>
            <a:off x="251520" y="1340768"/>
            <a:ext cx="8516243" cy="6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eaLnBrk="0" hangingPunct="0">
              <a:buClrTx/>
              <a:buFont typeface="Wingdings" pitchFamily="2" charset="2"/>
              <a:buNone/>
              <a:defRPr kumimoji="0" lang="en-US" sz="32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  <a:lvl2pPr marL="742950" indent="-285750" eaLnBrk="0" hangingPunct="0">
              <a:buClrTx/>
              <a:buSzPct val="55000"/>
              <a:buFont typeface="Wingdings" pitchFamily="2" charset="2"/>
              <a:buChar char="§"/>
              <a:defRPr>
                <a:latin typeface="+mn-lt"/>
              </a:defRPr>
            </a:lvl2pPr>
            <a:lvl3pPr marL="1085850" indent="-228600" eaLnBrk="0" hangingPunct="0">
              <a:buClrTx/>
              <a:buSzPct val="65000"/>
              <a:buFont typeface="Wingdings" pitchFamily="2" charset="2"/>
              <a:buChar char="§"/>
              <a:defRPr sz="2400">
                <a:latin typeface="+mn-lt"/>
              </a:defRPr>
            </a:lvl3pPr>
            <a:lvl4pPr marL="1428750" indent="-228600" eaLnBrk="0" hangingPunct="0">
              <a:buClrTx/>
              <a:buSzPct val="85000"/>
              <a:buFont typeface="Wingdings" pitchFamily="2" charset="2"/>
              <a:buChar char="§"/>
              <a:defRPr sz="2000">
                <a:latin typeface="+mn-lt"/>
              </a:defRPr>
            </a:lvl4pPr>
            <a:lvl5pPr marL="1771650" indent="-228600" eaLnBrk="0" hangingPunct="0">
              <a:buClrTx/>
              <a:buSzPct val="80000"/>
              <a:buFont typeface="Wingdings" pitchFamily="2" charset="2"/>
              <a:buChar char="§"/>
              <a:defRPr sz="2000">
                <a:latin typeface="+mn-lt"/>
              </a:defRPr>
            </a:lvl5pPr>
            <a:lvl6pPr marL="222885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>
                <a:latin typeface="+mn-lt"/>
              </a:defRPr>
            </a:lvl6pPr>
            <a:lvl7pPr marL="268605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>
                <a:latin typeface="+mn-lt"/>
              </a:defRPr>
            </a:lvl7pPr>
            <a:lvl8pPr marL="314325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>
                <a:latin typeface="+mn-lt"/>
              </a:defRPr>
            </a:lvl8pPr>
            <a:lvl9pPr marL="360045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>
                <a:latin typeface="+mn-lt"/>
              </a:defRPr>
            </a:lvl9pPr>
          </a:lstStyle>
          <a:p>
            <a:r>
              <a:rPr lang="en-US" dirty="0" smtClean="0"/>
              <a:t>Debug window can be shown on request: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902868"/>
            <a:ext cx="6115050" cy="3495675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1944121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51520" y="1484784"/>
            <a:ext cx="8516243" cy="5039841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400" dirty="0" smtClean="0"/>
              <a:t>You can use </a:t>
            </a:r>
            <a:r>
              <a:rPr lang="en-US" sz="2400" b="1" dirty="0" smtClean="0"/>
              <a:t>SIM card with PIN</a:t>
            </a:r>
            <a:r>
              <a:rPr lang="en-US" sz="2400" dirty="0" smtClean="0"/>
              <a:t>, </a:t>
            </a:r>
            <a:br>
              <a:rPr lang="en-US" sz="2400" dirty="0" smtClean="0"/>
            </a:br>
            <a:r>
              <a:rPr lang="en-US" sz="2400" dirty="0" smtClean="0"/>
              <a:t>but we strictly do not recommend it.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400" b="1" dirty="0" smtClean="0"/>
              <a:t>How to switch device off?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000" dirty="0" smtClean="0"/>
              <a:t>Switch off external power, push out the SIM card. </a:t>
            </a:r>
            <a:br>
              <a:rPr lang="en-US" sz="2000" dirty="0" smtClean="0"/>
            </a:br>
            <a:r>
              <a:rPr lang="en-US" sz="2000" dirty="0" smtClean="0"/>
              <a:t>Until external power connected, device is </a:t>
            </a:r>
            <a:r>
              <a:rPr lang="en-US" sz="2000" b="1" dirty="0" smtClean="0"/>
              <a:t>switched off</a:t>
            </a:r>
            <a:r>
              <a:rPr lang="en-US" sz="2000" dirty="0" smtClean="0"/>
              <a:t>.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400" dirty="0" smtClean="0"/>
              <a:t>Why I prefer </a:t>
            </a:r>
            <a:r>
              <a:rPr lang="en-US" sz="2400" b="1" u="sng" dirty="0" smtClean="0"/>
              <a:t>gmx.com</a:t>
            </a:r>
            <a:r>
              <a:rPr lang="en-US" sz="2400" b="1" dirty="0" smtClean="0"/>
              <a:t> for emails?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US" sz="2000" dirty="0" smtClean="0"/>
              <a:t>Unlimited email storage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US" sz="2000" dirty="0" smtClean="0"/>
              <a:t>Wide options for email filtering/forwarding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US" sz="2000" dirty="0" smtClean="0"/>
              <a:t>Not require TSL Authorization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24CEE8-781C-4317-8E30-2C4B25EF67DB}" type="slidenum">
              <a:rPr lang="cs-CZ" smtClean="0"/>
              <a:pPr>
                <a:defRPr/>
              </a:pPr>
              <a:t>26</a:t>
            </a:fld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HWg-Ares12</a:t>
            </a:r>
            <a:r>
              <a:rPr lang="en-US" dirty="0" smtClean="0"/>
              <a:t>: Tips &amp; Tricks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458" y="44624"/>
            <a:ext cx="1360221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142" y="3789040"/>
            <a:ext cx="2455424" cy="2292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008" y="1382694"/>
            <a:ext cx="1333846" cy="950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159200"/>
      </p:ext>
    </p:extLst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51520" y="1268760"/>
            <a:ext cx="8516243" cy="1108720"/>
          </a:xfrm>
        </p:spPr>
        <p:txBody>
          <a:bodyPr/>
          <a:lstStyle/>
          <a:p>
            <a:r>
              <a:rPr lang="en-US" sz="2400" dirty="0" smtClean="0"/>
              <a:t>With Ares can user define 4+4 macros for SMS and Email alert texts. Assign than defined macro per DI or Sensor alert (Advanced mode). </a:t>
            </a:r>
            <a:endParaRPr lang="en-US" sz="240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24CEE8-781C-4317-8E30-2C4B25EF67DB}" type="slidenum">
              <a:rPr lang="cs-CZ" smtClean="0"/>
              <a:pPr>
                <a:defRPr/>
              </a:pPr>
              <a:t>27</a:t>
            </a:fld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HWg-Ares: Macros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20888"/>
            <a:ext cx="8324850" cy="404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14" y="2492896"/>
            <a:ext cx="824865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délník 1"/>
          <p:cNvSpPr/>
          <p:nvPr/>
        </p:nvSpPr>
        <p:spPr bwMode="auto">
          <a:xfrm>
            <a:off x="6012160" y="3356992"/>
            <a:ext cx="648072" cy="936104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88900" marR="0" indent="4445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•"/>
              <a:tabLst>
                <a:tab pos="533400" algn="l"/>
              </a:tabLst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Obdélník 7"/>
          <p:cNvSpPr/>
          <p:nvPr/>
        </p:nvSpPr>
        <p:spPr bwMode="auto">
          <a:xfrm>
            <a:off x="5076056" y="3356992"/>
            <a:ext cx="648072" cy="936104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88900" marR="0" indent="4445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•"/>
              <a:tabLst>
                <a:tab pos="533400" algn="l"/>
              </a:tabLst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392687"/>
      </p:ext>
    </p:extLst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350393-9643-4C06-BC1D-03CA4F989086}" type="slidenum">
              <a:rPr lang="en-US" noProof="0" smtClean="0"/>
              <a:pPr>
                <a:defRPr/>
              </a:pPr>
              <a:t>28</a:t>
            </a:fld>
            <a:endParaRPr lang="en-US" noProof="0" dirty="0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HWg-Ares: Communication options</a:t>
            </a:r>
            <a:endParaRPr lang="en-US" dirty="0"/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0" y="3842373"/>
            <a:ext cx="1428760" cy="1021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 descr="http://boortz.com/images/email_envelop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86607" y="4487842"/>
            <a:ext cx="859775" cy="647697"/>
          </a:xfrm>
          <a:prstGeom prst="rect">
            <a:avLst/>
          </a:prstGeom>
          <a:noFill/>
        </p:spPr>
      </p:pic>
      <p:grpSp>
        <p:nvGrpSpPr>
          <p:cNvPr id="16" name="Skupina 16"/>
          <p:cNvGrpSpPr/>
          <p:nvPr/>
        </p:nvGrpSpPr>
        <p:grpSpPr>
          <a:xfrm rot="2690745">
            <a:off x="251765" y="4519723"/>
            <a:ext cx="2214578" cy="711864"/>
            <a:chOff x="2428860" y="1857364"/>
            <a:chExt cx="2214578" cy="571504"/>
          </a:xfrm>
        </p:grpSpPr>
        <p:sp>
          <p:nvSpPr>
            <p:cNvPr id="17" name="Šipka doprava se zářezem 16"/>
            <p:cNvSpPr/>
            <p:nvPr/>
          </p:nvSpPr>
          <p:spPr bwMode="auto">
            <a:xfrm>
              <a:off x="2428860" y="1857364"/>
              <a:ext cx="2214578" cy="571504"/>
            </a:xfrm>
            <a:prstGeom prst="notchedRightArrow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88900" marR="0" indent="4445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Tx/>
                <a:buFontTx/>
                <a:buChar char="•"/>
                <a:tabLst>
                  <a:tab pos="533400" algn="l"/>
                </a:tabLst>
              </a:pPr>
              <a:endParaRPr kumimoji="0" lang="en-US" sz="2800" b="0" i="0" u="none" strike="noStrike" cap="none" normalizeH="0" baseline="0" dirty="0" smtClean="0">
                <a:ln w="38100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TextovéPole 17"/>
            <p:cNvSpPr txBox="1"/>
            <p:nvPr/>
          </p:nvSpPr>
          <p:spPr>
            <a:xfrm>
              <a:off x="2714612" y="2000240"/>
              <a:ext cx="1500198" cy="307777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 algn="ctr">
                <a:buNone/>
              </a:pPr>
              <a:r>
                <a:rPr lang="en-US" sz="2000" b="1" dirty="0" smtClean="0">
                  <a:solidFill>
                    <a:srgbClr val="C00000"/>
                  </a:solidFill>
                </a:rPr>
                <a:t>HWg-Push</a:t>
              </a:r>
              <a:endParaRPr lang="en-US" sz="20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3" name="Skupina 20"/>
          <p:cNvGrpSpPr/>
          <p:nvPr/>
        </p:nvGrpSpPr>
        <p:grpSpPr>
          <a:xfrm rot="595072">
            <a:off x="3033160" y="3759498"/>
            <a:ext cx="2786082" cy="725478"/>
            <a:chOff x="2428860" y="1857364"/>
            <a:chExt cx="2214578" cy="571504"/>
          </a:xfrm>
        </p:grpSpPr>
        <p:sp>
          <p:nvSpPr>
            <p:cNvPr id="24" name="Šipka doprava se zářezem 23"/>
            <p:cNvSpPr/>
            <p:nvPr/>
          </p:nvSpPr>
          <p:spPr bwMode="auto">
            <a:xfrm>
              <a:off x="2428860" y="1857364"/>
              <a:ext cx="2214578" cy="571504"/>
            </a:xfrm>
            <a:prstGeom prst="notchedRightArrow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88900" marR="0" indent="4445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Tx/>
                <a:buFontTx/>
                <a:buChar char="•"/>
                <a:tabLst>
                  <a:tab pos="533400" algn="l"/>
                </a:tabLst>
              </a:pPr>
              <a:endParaRPr kumimoji="0" lang="en-US" sz="2800" b="0" i="0" u="none" strike="noStrike" cap="none" normalizeH="0" baseline="0" dirty="0" smtClean="0">
                <a:ln w="38100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TextovéPole 24"/>
            <p:cNvSpPr txBox="1"/>
            <p:nvPr/>
          </p:nvSpPr>
          <p:spPr>
            <a:xfrm>
              <a:off x="2668416" y="2026481"/>
              <a:ext cx="1728937" cy="307777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 algn="ctr">
                <a:buNone/>
              </a:pPr>
              <a:r>
                <a:rPr lang="en-US" sz="2000" b="1" dirty="0" smtClean="0">
                  <a:solidFill>
                    <a:srgbClr val="C00000"/>
                  </a:solidFill>
                </a:rPr>
                <a:t>5x Email (SMTP)</a:t>
              </a:r>
              <a:endParaRPr lang="en-US" sz="20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35" name="TextovéPole 34"/>
          <p:cNvSpPr txBox="1"/>
          <p:nvPr/>
        </p:nvSpPr>
        <p:spPr>
          <a:xfrm>
            <a:off x="1847666" y="6618924"/>
            <a:ext cx="1500198" cy="18466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ctr">
              <a:buNone/>
            </a:pPr>
            <a:r>
              <a:rPr lang="en-US" sz="1200" b="1" dirty="0" smtClean="0"/>
              <a:t>HWg-Push server</a:t>
            </a:r>
            <a:endParaRPr lang="en-US" sz="1200" b="1" dirty="0"/>
          </a:p>
        </p:txBody>
      </p:sp>
      <p:grpSp>
        <p:nvGrpSpPr>
          <p:cNvPr id="46" name="Group 4"/>
          <p:cNvGrpSpPr>
            <a:grpSpLocks noChangeAspect="1"/>
          </p:cNvGrpSpPr>
          <p:nvPr/>
        </p:nvGrpSpPr>
        <p:grpSpPr bwMode="auto">
          <a:xfrm rot="501112">
            <a:off x="6492592" y="1319767"/>
            <a:ext cx="801687" cy="1212850"/>
            <a:chOff x="3825" y="1620"/>
            <a:chExt cx="505" cy="764"/>
          </a:xfrm>
        </p:grpSpPr>
        <p:sp>
          <p:nvSpPr>
            <p:cNvPr id="47" name="AutoShape 3"/>
            <p:cNvSpPr>
              <a:spLocks noChangeAspect="1" noChangeArrowheads="1" noTextEdit="1"/>
            </p:cNvSpPr>
            <p:nvPr/>
          </p:nvSpPr>
          <p:spPr bwMode="auto">
            <a:xfrm>
              <a:off x="3825" y="1620"/>
              <a:ext cx="505" cy="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48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5" y="1627"/>
              <a:ext cx="505" cy="7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9" name="Šipka doprava se zářezem 48"/>
          <p:cNvSpPr/>
          <p:nvPr/>
        </p:nvSpPr>
        <p:spPr bwMode="auto">
          <a:xfrm rot="21171449">
            <a:off x="3437691" y="1656296"/>
            <a:ext cx="2740714" cy="645226"/>
          </a:xfrm>
          <a:prstGeom prst="notchedRightArrow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88900" marR="0" indent="4445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•"/>
              <a:tabLst>
                <a:tab pos="533400" algn="l"/>
              </a:tabLst>
            </a:pPr>
            <a:endParaRPr kumimoji="0" lang="en-US" sz="2800" b="0" i="0" u="none" strike="noStrike" cap="none" normalizeH="0" baseline="0" dirty="0" smtClean="0">
              <a:ln w="38100">
                <a:solidFill>
                  <a:schemeClr val="tx1"/>
                </a:solidFill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0" name="TextovéPole 49"/>
          <p:cNvSpPr txBox="1"/>
          <p:nvPr/>
        </p:nvSpPr>
        <p:spPr>
          <a:xfrm rot="21161253">
            <a:off x="3771970" y="1827724"/>
            <a:ext cx="2041516" cy="307777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ctr">
              <a:buNone/>
            </a:pPr>
            <a:r>
              <a:rPr lang="en-US" sz="2000" b="1" dirty="0" smtClean="0">
                <a:solidFill>
                  <a:srgbClr val="C00000"/>
                </a:solidFill>
              </a:rPr>
              <a:t>5x SMS + Ring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51" name="TextovéPole 50"/>
          <p:cNvSpPr txBox="1"/>
          <p:nvPr/>
        </p:nvSpPr>
        <p:spPr>
          <a:xfrm rot="21169065">
            <a:off x="4038716" y="1586800"/>
            <a:ext cx="1500198" cy="18466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ctr">
              <a:buNone/>
            </a:pPr>
            <a:r>
              <a:rPr lang="en-US" sz="1200" b="1" dirty="0" smtClean="0"/>
              <a:t>GSM </a:t>
            </a:r>
            <a:r>
              <a:rPr lang="cs-CZ" sz="1200" b="1" dirty="0" smtClean="0"/>
              <a:t>-</a:t>
            </a:r>
            <a:r>
              <a:rPr lang="en-US" sz="1200" b="1" dirty="0" smtClean="0"/>
              <a:t>&gt; GSM</a:t>
            </a:r>
            <a:endParaRPr lang="en-US" sz="1200" b="1" dirty="0"/>
          </a:p>
        </p:txBody>
      </p:sp>
      <p:sp>
        <p:nvSpPr>
          <p:cNvPr id="3" name="Volný tvar 2"/>
          <p:cNvSpPr/>
          <p:nvPr/>
        </p:nvSpPr>
        <p:spPr bwMode="auto">
          <a:xfrm>
            <a:off x="6458838" y="1467698"/>
            <a:ext cx="185589" cy="648072"/>
          </a:xfrm>
          <a:custGeom>
            <a:avLst/>
            <a:gdLst>
              <a:gd name="connsiteX0" fmla="*/ 59162 w 249662"/>
              <a:gd name="connsiteY0" fmla="*/ 0 h 995362"/>
              <a:gd name="connsiteX1" fmla="*/ 11537 w 249662"/>
              <a:gd name="connsiteY1" fmla="*/ 485775 h 995362"/>
              <a:gd name="connsiteX2" fmla="*/ 249662 w 249662"/>
              <a:gd name="connsiteY2" fmla="*/ 995362 h 995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9662" h="995362">
                <a:moveTo>
                  <a:pt x="59162" y="0"/>
                </a:moveTo>
                <a:cubicBezTo>
                  <a:pt x="19474" y="159940"/>
                  <a:pt x="-20213" y="319881"/>
                  <a:pt x="11537" y="485775"/>
                </a:cubicBezTo>
                <a:cubicBezTo>
                  <a:pt x="43287" y="651669"/>
                  <a:pt x="194100" y="876300"/>
                  <a:pt x="249662" y="995362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88900" marR="0" indent="4445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•"/>
              <a:tabLst>
                <a:tab pos="533400" algn="l"/>
              </a:tabLst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3" name="Volný tvar 52"/>
          <p:cNvSpPr/>
          <p:nvPr/>
        </p:nvSpPr>
        <p:spPr bwMode="auto">
          <a:xfrm>
            <a:off x="6391125" y="1323681"/>
            <a:ext cx="185589" cy="936105"/>
          </a:xfrm>
          <a:custGeom>
            <a:avLst/>
            <a:gdLst>
              <a:gd name="connsiteX0" fmla="*/ 59162 w 249662"/>
              <a:gd name="connsiteY0" fmla="*/ 0 h 995362"/>
              <a:gd name="connsiteX1" fmla="*/ 11537 w 249662"/>
              <a:gd name="connsiteY1" fmla="*/ 485775 h 995362"/>
              <a:gd name="connsiteX2" fmla="*/ 249662 w 249662"/>
              <a:gd name="connsiteY2" fmla="*/ 995362 h 995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9662" h="995362">
                <a:moveTo>
                  <a:pt x="59162" y="0"/>
                </a:moveTo>
                <a:cubicBezTo>
                  <a:pt x="19474" y="159940"/>
                  <a:pt x="-20213" y="319881"/>
                  <a:pt x="11537" y="485775"/>
                </a:cubicBezTo>
                <a:cubicBezTo>
                  <a:pt x="43287" y="651669"/>
                  <a:pt x="194100" y="876300"/>
                  <a:pt x="249662" y="995362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88900" marR="0" indent="4445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•"/>
              <a:tabLst>
                <a:tab pos="533400" algn="l"/>
              </a:tabLst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4" name="Volný tvar 53"/>
          <p:cNvSpPr/>
          <p:nvPr/>
        </p:nvSpPr>
        <p:spPr bwMode="auto">
          <a:xfrm rot="20565379" flipH="1">
            <a:off x="7123814" y="1409514"/>
            <a:ext cx="185589" cy="608903"/>
          </a:xfrm>
          <a:custGeom>
            <a:avLst/>
            <a:gdLst>
              <a:gd name="connsiteX0" fmla="*/ 59162 w 249662"/>
              <a:gd name="connsiteY0" fmla="*/ 0 h 995362"/>
              <a:gd name="connsiteX1" fmla="*/ 11537 w 249662"/>
              <a:gd name="connsiteY1" fmla="*/ 485775 h 995362"/>
              <a:gd name="connsiteX2" fmla="*/ 249662 w 249662"/>
              <a:gd name="connsiteY2" fmla="*/ 995362 h 995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9662" h="995362">
                <a:moveTo>
                  <a:pt x="59162" y="0"/>
                </a:moveTo>
                <a:cubicBezTo>
                  <a:pt x="19474" y="159940"/>
                  <a:pt x="-20213" y="319881"/>
                  <a:pt x="11537" y="485775"/>
                </a:cubicBezTo>
                <a:cubicBezTo>
                  <a:pt x="43287" y="651669"/>
                  <a:pt x="194100" y="876300"/>
                  <a:pt x="249662" y="995362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88900" marR="0" indent="4445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•"/>
              <a:tabLst>
                <a:tab pos="533400" algn="l"/>
              </a:tabLst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5" name="Volný tvar 54"/>
          <p:cNvSpPr/>
          <p:nvPr/>
        </p:nvSpPr>
        <p:spPr bwMode="auto">
          <a:xfrm rot="21054079" flipH="1">
            <a:off x="7213156" y="1312630"/>
            <a:ext cx="185589" cy="880218"/>
          </a:xfrm>
          <a:custGeom>
            <a:avLst/>
            <a:gdLst>
              <a:gd name="connsiteX0" fmla="*/ 59162 w 249662"/>
              <a:gd name="connsiteY0" fmla="*/ 0 h 995362"/>
              <a:gd name="connsiteX1" fmla="*/ 11537 w 249662"/>
              <a:gd name="connsiteY1" fmla="*/ 485775 h 995362"/>
              <a:gd name="connsiteX2" fmla="*/ 249662 w 249662"/>
              <a:gd name="connsiteY2" fmla="*/ 995362 h 995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9662" h="995362">
                <a:moveTo>
                  <a:pt x="59162" y="0"/>
                </a:moveTo>
                <a:cubicBezTo>
                  <a:pt x="19474" y="159940"/>
                  <a:pt x="-20213" y="319881"/>
                  <a:pt x="11537" y="485775"/>
                </a:cubicBezTo>
                <a:cubicBezTo>
                  <a:pt x="43287" y="651669"/>
                  <a:pt x="194100" y="876300"/>
                  <a:pt x="249662" y="995362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88900" marR="0" indent="4445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•"/>
              <a:tabLst>
                <a:tab pos="533400" algn="l"/>
              </a:tabLst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6" name="Volný tvar 55"/>
          <p:cNvSpPr/>
          <p:nvPr/>
        </p:nvSpPr>
        <p:spPr bwMode="auto">
          <a:xfrm>
            <a:off x="6247109" y="1251674"/>
            <a:ext cx="185589" cy="1164651"/>
          </a:xfrm>
          <a:custGeom>
            <a:avLst/>
            <a:gdLst>
              <a:gd name="connsiteX0" fmla="*/ 59162 w 249662"/>
              <a:gd name="connsiteY0" fmla="*/ 0 h 995362"/>
              <a:gd name="connsiteX1" fmla="*/ 11537 w 249662"/>
              <a:gd name="connsiteY1" fmla="*/ 485775 h 995362"/>
              <a:gd name="connsiteX2" fmla="*/ 249662 w 249662"/>
              <a:gd name="connsiteY2" fmla="*/ 995362 h 995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9662" h="995362">
                <a:moveTo>
                  <a:pt x="59162" y="0"/>
                </a:moveTo>
                <a:cubicBezTo>
                  <a:pt x="19474" y="159940"/>
                  <a:pt x="-20213" y="319881"/>
                  <a:pt x="11537" y="485775"/>
                </a:cubicBezTo>
                <a:cubicBezTo>
                  <a:pt x="43287" y="651669"/>
                  <a:pt x="194100" y="876300"/>
                  <a:pt x="249662" y="995362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88900" marR="0" indent="4445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•"/>
              <a:tabLst>
                <a:tab pos="533400" algn="l"/>
              </a:tabLst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7" name="Volný tvar 56"/>
          <p:cNvSpPr/>
          <p:nvPr/>
        </p:nvSpPr>
        <p:spPr bwMode="auto">
          <a:xfrm rot="21054079" flipH="1">
            <a:off x="7387713" y="1203565"/>
            <a:ext cx="185589" cy="1164651"/>
          </a:xfrm>
          <a:custGeom>
            <a:avLst/>
            <a:gdLst>
              <a:gd name="connsiteX0" fmla="*/ 59162 w 249662"/>
              <a:gd name="connsiteY0" fmla="*/ 0 h 995362"/>
              <a:gd name="connsiteX1" fmla="*/ 11537 w 249662"/>
              <a:gd name="connsiteY1" fmla="*/ 485775 h 995362"/>
              <a:gd name="connsiteX2" fmla="*/ 249662 w 249662"/>
              <a:gd name="connsiteY2" fmla="*/ 995362 h 995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9662" h="995362">
                <a:moveTo>
                  <a:pt x="59162" y="0"/>
                </a:moveTo>
                <a:cubicBezTo>
                  <a:pt x="19474" y="159940"/>
                  <a:pt x="-20213" y="319881"/>
                  <a:pt x="11537" y="485775"/>
                </a:cubicBezTo>
                <a:cubicBezTo>
                  <a:pt x="43287" y="651669"/>
                  <a:pt x="194100" y="876300"/>
                  <a:pt x="249662" y="995362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88900" marR="0" indent="4445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•"/>
              <a:tabLst>
                <a:tab pos="533400" algn="l"/>
              </a:tabLst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8" name="TextovéPole 57"/>
          <p:cNvSpPr txBox="1"/>
          <p:nvPr/>
        </p:nvSpPr>
        <p:spPr>
          <a:xfrm rot="623646">
            <a:off x="3676102" y="3696033"/>
            <a:ext cx="1500198" cy="18466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ctr">
              <a:buNone/>
            </a:pPr>
            <a:r>
              <a:rPr lang="en-US" sz="1200" b="1" dirty="0" smtClean="0"/>
              <a:t>GSM (GPRS)</a:t>
            </a:r>
            <a:endParaRPr lang="en-US" sz="1200" b="1" dirty="0"/>
          </a:p>
        </p:txBody>
      </p:sp>
      <p:grpSp>
        <p:nvGrpSpPr>
          <p:cNvPr id="60" name="Skupina 20"/>
          <p:cNvGrpSpPr/>
          <p:nvPr/>
        </p:nvGrpSpPr>
        <p:grpSpPr>
          <a:xfrm rot="1683331">
            <a:off x="2087004" y="4673362"/>
            <a:ext cx="2787583" cy="725478"/>
            <a:chOff x="2428860" y="1857364"/>
            <a:chExt cx="2214578" cy="571504"/>
          </a:xfrm>
        </p:grpSpPr>
        <p:sp>
          <p:nvSpPr>
            <p:cNvPr id="61" name="Šipka doprava se zářezem 60"/>
            <p:cNvSpPr/>
            <p:nvPr/>
          </p:nvSpPr>
          <p:spPr bwMode="auto">
            <a:xfrm>
              <a:off x="2428860" y="1857364"/>
              <a:ext cx="2214578" cy="571504"/>
            </a:xfrm>
            <a:prstGeom prst="notchedRightArrow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88900" marR="0" indent="4445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Tx/>
                <a:buFontTx/>
                <a:buChar char="•"/>
                <a:tabLst>
                  <a:tab pos="533400" algn="l"/>
                </a:tabLst>
              </a:pPr>
              <a:endParaRPr kumimoji="0" lang="en-US" sz="2800" b="0" i="0" u="none" strike="noStrike" cap="none" normalizeH="0" baseline="0" dirty="0" smtClean="0">
                <a:ln w="38100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2" name="TextovéPole 61"/>
            <p:cNvSpPr txBox="1"/>
            <p:nvPr/>
          </p:nvSpPr>
          <p:spPr>
            <a:xfrm>
              <a:off x="2644798" y="2015199"/>
              <a:ext cx="1728937" cy="242455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 algn="ctr">
                <a:buNone/>
              </a:pPr>
              <a:r>
                <a:rPr lang="en-US" sz="2000" b="1" dirty="0" smtClean="0">
                  <a:solidFill>
                    <a:srgbClr val="C00000"/>
                  </a:solidFill>
                </a:rPr>
                <a:t>Periodic Email</a:t>
              </a:r>
              <a:endParaRPr lang="en-US" sz="2000" b="1" dirty="0">
                <a:solidFill>
                  <a:srgbClr val="C00000"/>
                </a:solidFill>
              </a:endParaRPr>
            </a:p>
          </p:txBody>
        </p:sp>
      </p:grp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711" y="5229200"/>
            <a:ext cx="1254736" cy="873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" name="TextovéPole 64"/>
          <p:cNvSpPr txBox="1"/>
          <p:nvPr/>
        </p:nvSpPr>
        <p:spPr>
          <a:xfrm>
            <a:off x="4932040" y="6381328"/>
            <a:ext cx="1500198" cy="18466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ctr">
              <a:buNone/>
            </a:pPr>
            <a:r>
              <a:rPr lang="en-US" sz="1200" b="1" dirty="0" smtClean="0"/>
              <a:t>Mail (Webmail)</a:t>
            </a:r>
            <a:endParaRPr lang="en-US" sz="1200" b="1" dirty="0"/>
          </a:p>
        </p:txBody>
      </p:sp>
      <p:sp>
        <p:nvSpPr>
          <p:cNvPr id="66" name="TextovéPole 65"/>
          <p:cNvSpPr txBox="1"/>
          <p:nvPr/>
        </p:nvSpPr>
        <p:spPr>
          <a:xfrm>
            <a:off x="7145769" y="6160370"/>
            <a:ext cx="1703182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ctr">
              <a:buNone/>
            </a:pPr>
            <a:r>
              <a:rPr lang="cs-CZ" sz="1200" b="1" dirty="0" smtClean="0"/>
              <a:t>HWg</a:t>
            </a:r>
            <a:r>
              <a:rPr lang="en-US" sz="1200" b="1" dirty="0" smtClean="0"/>
              <a:t>-PDMS</a:t>
            </a:r>
            <a:br>
              <a:rPr lang="en-US" sz="1200" b="1" dirty="0" smtClean="0"/>
            </a:br>
            <a:r>
              <a:rPr lang="en-US" sz="1200" b="1" dirty="0" smtClean="0"/>
              <a:t>central data collector</a:t>
            </a:r>
            <a:endParaRPr lang="en-US" sz="1200" b="1" dirty="0"/>
          </a:p>
        </p:txBody>
      </p:sp>
      <p:sp>
        <p:nvSpPr>
          <p:cNvPr id="67" name="TextovéPole 66"/>
          <p:cNvSpPr txBox="1"/>
          <p:nvPr/>
        </p:nvSpPr>
        <p:spPr>
          <a:xfrm>
            <a:off x="6280844" y="2452247"/>
            <a:ext cx="1500198" cy="18466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ctr">
              <a:buNone/>
            </a:pPr>
            <a:r>
              <a:rPr lang="en-US" sz="1200" b="1" dirty="0" smtClean="0"/>
              <a:t>Phone ring</a:t>
            </a:r>
            <a:endParaRPr lang="en-US" sz="1200" b="1" dirty="0"/>
          </a:p>
        </p:txBody>
      </p:sp>
      <p:sp>
        <p:nvSpPr>
          <p:cNvPr id="69" name="TextovéPole 68"/>
          <p:cNvSpPr txBox="1"/>
          <p:nvPr/>
        </p:nvSpPr>
        <p:spPr>
          <a:xfrm>
            <a:off x="6660232" y="5528845"/>
            <a:ext cx="557328" cy="492443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ctr">
              <a:buNone/>
            </a:pPr>
            <a:r>
              <a:rPr lang="en-US" sz="3200" b="1" dirty="0" smtClean="0"/>
              <a:t>&gt;&gt;</a:t>
            </a:r>
            <a:endParaRPr lang="en-US" sz="1200" b="1" dirty="0"/>
          </a:p>
        </p:txBody>
      </p:sp>
      <p:sp>
        <p:nvSpPr>
          <p:cNvPr id="70" name="TextovéPole 69"/>
          <p:cNvSpPr txBox="1"/>
          <p:nvPr/>
        </p:nvSpPr>
        <p:spPr>
          <a:xfrm rot="1660254">
            <a:off x="2921654" y="4645967"/>
            <a:ext cx="1500198" cy="18466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ctr">
              <a:buNone/>
            </a:pPr>
            <a:r>
              <a:rPr lang="en-US" sz="1200" b="1" dirty="0" smtClean="0"/>
              <a:t>GSM (GPRS)</a:t>
            </a:r>
            <a:endParaRPr lang="en-US" sz="1200" b="1" dirty="0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9892" y="5915874"/>
            <a:ext cx="828235" cy="636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" name="TextovéPole 72"/>
          <p:cNvSpPr txBox="1"/>
          <p:nvPr/>
        </p:nvSpPr>
        <p:spPr>
          <a:xfrm rot="1660254">
            <a:off x="2503346" y="5147211"/>
            <a:ext cx="1500198" cy="18466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ctr">
              <a:buNone/>
            </a:pPr>
            <a:r>
              <a:rPr lang="en-US" sz="1200" b="1" dirty="0" err="1" smtClean="0"/>
              <a:t>Logfile</a:t>
            </a:r>
            <a:r>
              <a:rPr lang="en-US" sz="1200" b="1" dirty="0" smtClean="0"/>
              <a:t> attachment</a:t>
            </a:r>
            <a:endParaRPr lang="en-US" sz="1200" b="1" dirty="0"/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126" y="5628324"/>
            <a:ext cx="657225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6" name="TextovéPole 75"/>
          <p:cNvSpPr txBox="1"/>
          <p:nvPr/>
        </p:nvSpPr>
        <p:spPr>
          <a:xfrm rot="2682291">
            <a:off x="747571" y="4480486"/>
            <a:ext cx="1500198" cy="18466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ctr">
              <a:buNone/>
            </a:pPr>
            <a:r>
              <a:rPr lang="en-US" sz="1200" b="1" dirty="0" smtClean="0"/>
              <a:t>GSM (GPRS)</a:t>
            </a:r>
            <a:endParaRPr lang="en-US" sz="1200" b="1" dirty="0"/>
          </a:p>
        </p:txBody>
      </p:sp>
      <p:sp>
        <p:nvSpPr>
          <p:cNvPr id="77" name="TextovéPole 76"/>
          <p:cNvSpPr txBox="1"/>
          <p:nvPr/>
        </p:nvSpPr>
        <p:spPr>
          <a:xfrm rot="2696497">
            <a:off x="208187" y="4888019"/>
            <a:ext cx="1500198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ctr">
              <a:buNone/>
            </a:pPr>
            <a:r>
              <a:rPr lang="en-US" sz="1200" b="1" dirty="0" smtClean="0"/>
              <a:t>HTTP based protocol</a:t>
            </a:r>
            <a:endParaRPr lang="en-US" sz="12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73" y="1616709"/>
            <a:ext cx="2863811" cy="2149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 descr="http://t2.gstatic.com/images?q=tbn:ANd9GcTBVMMyOZjW4PB6wwKJpy8ktKFZFumSmO8UbeEdHr0DfJKmkdkSYxnyBzg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392935"/>
            <a:ext cx="806024" cy="122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TextovéPole 58"/>
          <p:cNvSpPr txBox="1"/>
          <p:nvPr/>
        </p:nvSpPr>
        <p:spPr>
          <a:xfrm rot="21589804">
            <a:off x="4677272" y="2894026"/>
            <a:ext cx="2016416" cy="307777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ctr">
              <a:buNone/>
            </a:pPr>
            <a:r>
              <a:rPr lang="en-US" sz="2000" b="1" dirty="0" smtClean="0">
                <a:solidFill>
                  <a:srgbClr val="C00000"/>
                </a:solidFill>
              </a:rPr>
              <a:t>SMS request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63" name="TextovéPole 62"/>
          <p:cNvSpPr txBox="1"/>
          <p:nvPr/>
        </p:nvSpPr>
        <p:spPr>
          <a:xfrm rot="21597616">
            <a:off x="4871938" y="2592258"/>
            <a:ext cx="1500198" cy="18466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ctr">
              <a:buNone/>
            </a:pPr>
            <a:r>
              <a:rPr lang="en-US" sz="1200" b="1" dirty="0" smtClean="0"/>
              <a:t>GSM </a:t>
            </a:r>
            <a:r>
              <a:rPr lang="cs-CZ" sz="1200" b="1" dirty="0" smtClean="0"/>
              <a:t>-</a:t>
            </a:r>
            <a:r>
              <a:rPr lang="en-US" sz="1200" b="1" dirty="0" smtClean="0"/>
              <a:t>&gt; GSM</a:t>
            </a:r>
            <a:endParaRPr lang="en-US" sz="1200" b="1" dirty="0"/>
          </a:p>
        </p:txBody>
      </p:sp>
      <p:sp>
        <p:nvSpPr>
          <p:cNvPr id="4" name="Popisek s obousměrnou vodorovnou šipkou 3"/>
          <p:cNvSpPr/>
          <p:nvPr/>
        </p:nvSpPr>
        <p:spPr bwMode="auto">
          <a:xfrm>
            <a:off x="3480796" y="2797724"/>
            <a:ext cx="4403572" cy="547675"/>
          </a:xfrm>
          <a:prstGeom prst="leftRightArrowCallout">
            <a:avLst>
              <a:gd name="adj1" fmla="val 41696"/>
              <a:gd name="adj2" fmla="val 50000"/>
              <a:gd name="adj3" fmla="val 62566"/>
              <a:gd name="adj4" fmla="val 41603"/>
            </a:avLst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88900" marR="0" indent="4445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•"/>
              <a:tabLst>
                <a:tab pos="533400" algn="l"/>
              </a:tabLst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414" y="5130155"/>
            <a:ext cx="1291786" cy="1206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9" grpId="0" animBg="1"/>
      <p:bldP spid="50" grpId="0"/>
      <p:bldP spid="51" grpId="0"/>
      <p:bldP spid="3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/>
      <p:bldP spid="65" grpId="0"/>
      <p:bldP spid="66" grpId="0"/>
      <p:bldP spid="67" grpId="0"/>
      <p:bldP spid="69" grpId="0"/>
      <p:bldP spid="70" grpId="0"/>
      <p:bldP spid="73" grpId="0"/>
      <p:bldP spid="76" grpId="0"/>
      <p:bldP spid="77" grpId="0"/>
      <p:bldP spid="59" grpId="0"/>
      <p:bldP spid="63" grpId="0"/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433116"/>
            <a:ext cx="8784976" cy="4924425"/>
          </a:xfrm>
        </p:spPr>
        <p:txBody>
          <a:bodyPr/>
          <a:lstStyle/>
          <a:p>
            <a:pPr lvl="0"/>
            <a:r>
              <a:rPr lang="en-US" sz="2000" b="1" dirty="0" smtClean="0"/>
              <a:t>Ares Data input</a:t>
            </a:r>
            <a:r>
              <a:rPr lang="cs-CZ" sz="2000" dirty="0" smtClean="0"/>
              <a:t>: </a:t>
            </a:r>
            <a:endParaRPr lang="cs-CZ" sz="2000" dirty="0"/>
          </a:p>
          <a:p>
            <a:pPr lvl="1">
              <a:buSzPct val="80000"/>
            </a:pPr>
            <a:r>
              <a:rPr lang="cs-CZ" sz="2000" dirty="0"/>
              <a:t>Email (pop3) </a:t>
            </a:r>
          </a:p>
          <a:p>
            <a:pPr lvl="1">
              <a:buSzPct val="80000"/>
            </a:pPr>
            <a:r>
              <a:rPr lang="cs-CZ" sz="2000" dirty="0" smtClean="0"/>
              <a:t>Port</a:t>
            </a:r>
            <a:r>
              <a:rPr lang="en-US" sz="2000" dirty="0" smtClean="0"/>
              <a:t>a</a:t>
            </a:r>
            <a:r>
              <a:rPr lang="cs-CZ" sz="2000" dirty="0" smtClean="0"/>
              <a:t>l </a:t>
            </a:r>
            <a:r>
              <a:rPr lang="cs-CZ" sz="2000" dirty="0"/>
              <a:t>(HWg-</a:t>
            </a:r>
            <a:r>
              <a:rPr lang="cs-CZ" sz="2000" dirty="0" err="1"/>
              <a:t>Push</a:t>
            </a:r>
            <a:r>
              <a:rPr lang="cs-CZ" sz="2000" dirty="0"/>
              <a:t> </a:t>
            </a:r>
            <a:r>
              <a:rPr lang="cs-CZ" sz="2000" dirty="0" smtClean="0"/>
              <a:t>proto</a:t>
            </a:r>
            <a:r>
              <a:rPr lang="en-US" sz="2000" dirty="0" smtClean="0"/>
              <a:t>c</a:t>
            </a:r>
            <a:r>
              <a:rPr lang="cs-CZ" sz="2000" dirty="0" err="1" smtClean="0"/>
              <a:t>ol</a:t>
            </a:r>
            <a:r>
              <a:rPr lang="cs-CZ" sz="2000" dirty="0"/>
              <a:t>)</a:t>
            </a:r>
            <a:r>
              <a:rPr lang="cs-CZ" sz="1600" dirty="0" smtClean="0"/>
              <a:t/>
            </a:r>
            <a:br>
              <a:rPr lang="cs-CZ" sz="1600" dirty="0" smtClean="0"/>
            </a:br>
            <a:endParaRPr lang="en-US" sz="1600" dirty="0"/>
          </a:p>
          <a:p>
            <a:pPr lvl="0"/>
            <a:r>
              <a:rPr lang="en-US" sz="2000" b="1" dirty="0" smtClean="0"/>
              <a:t>Data output</a:t>
            </a:r>
            <a:r>
              <a:rPr lang="cs-CZ" sz="2000" dirty="0" smtClean="0"/>
              <a:t>: </a:t>
            </a:r>
            <a:endParaRPr lang="cs-CZ" sz="2000" dirty="0"/>
          </a:p>
          <a:p>
            <a:pPr lvl="1">
              <a:buSzPct val="80000"/>
            </a:pPr>
            <a:r>
              <a:rPr lang="en-US" sz="2000" dirty="0" smtClean="0"/>
              <a:t>Graph in GUI</a:t>
            </a:r>
            <a:endParaRPr lang="cs-CZ" sz="2000" dirty="0" smtClean="0"/>
          </a:p>
          <a:p>
            <a:pPr lvl="1">
              <a:buSzPct val="80000"/>
            </a:pPr>
            <a:r>
              <a:rPr lang="cs-CZ" sz="2000" dirty="0" smtClean="0"/>
              <a:t>MS </a:t>
            </a:r>
            <a:r>
              <a:rPr lang="cs-CZ" sz="2000" dirty="0"/>
              <a:t>Excel export / XML </a:t>
            </a:r>
            <a:r>
              <a:rPr lang="en-US" sz="2000" dirty="0" smtClean="0"/>
              <a:t>database</a:t>
            </a:r>
            <a:r>
              <a:rPr lang="cs-CZ" sz="2000" dirty="0" smtClean="0"/>
              <a:t> </a:t>
            </a:r>
          </a:p>
          <a:p>
            <a:pPr lvl="1">
              <a:buSzPct val="80000"/>
            </a:pPr>
            <a:r>
              <a:rPr lang="cs-CZ" sz="2000" dirty="0" smtClean="0"/>
              <a:t>Email </a:t>
            </a:r>
            <a:r>
              <a:rPr lang="cs-CZ" sz="2000" dirty="0"/>
              <a:t>report </a:t>
            </a:r>
            <a:r>
              <a:rPr lang="cs-CZ" sz="2000" dirty="0" smtClean="0"/>
              <a:t/>
            </a:r>
            <a:br>
              <a:rPr lang="cs-CZ" sz="2000" dirty="0" smtClean="0"/>
            </a:br>
            <a:endParaRPr lang="en-US" sz="2000" dirty="0"/>
          </a:p>
          <a:p>
            <a:pPr lvl="0">
              <a:spcBef>
                <a:spcPts val="600"/>
              </a:spcBef>
              <a:spcAft>
                <a:spcPts val="1200"/>
              </a:spcAft>
            </a:pPr>
            <a:r>
              <a:rPr lang="en-US" sz="2000" b="1" dirty="0" smtClean="0"/>
              <a:t>Application</a:t>
            </a:r>
            <a:r>
              <a:rPr lang="cs-CZ" sz="2000" dirty="0" smtClean="0"/>
              <a:t>: MS </a:t>
            </a:r>
            <a:r>
              <a:rPr lang="cs-CZ" sz="2000" dirty="0"/>
              <a:t>Windows, NT </a:t>
            </a:r>
            <a:r>
              <a:rPr lang="cs-CZ" sz="2000" dirty="0" err="1"/>
              <a:t>service</a:t>
            </a:r>
            <a:r>
              <a:rPr lang="cs-CZ" sz="2000" dirty="0"/>
              <a:t> </a:t>
            </a:r>
            <a:r>
              <a:rPr lang="cs-CZ" sz="2000" dirty="0" smtClean="0"/>
              <a:t>(</a:t>
            </a:r>
            <a:r>
              <a:rPr lang="en-US" sz="2000" dirty="0" smtClean="0"/>
              <a:t>working on background</a:t>
            </a:r>
            <a:r>
              <a:rPr lang="cs-CZ" sz="2000" dirty="0" smtClean="0"/>
              <a:t>, server</a:t>
            </a:r>
            <a:r>
              <a:rPr lang="en-US" sz="2000" dirty="0" smtClean="0"/>
              <a:t>s</a:t>
            </a:r>
            <a:r>
              <a:rPr lang="cs-CZ" sz="2000" dirty="0" smtClean="0"/>
              <a:t>)</a:t>
            </a:r>
            <a:endParaRPr lang="en-US" sz="2000" dirty="0"/>
          </a:p>
          <a:p>
            <a:pPr lvl="0">
              <a:spcBef>
                <a:spcPts val="600"/>
              </a:spcBef>
              <a:spcAft>
                <a:spcPts val="1200"/>
              </a:spcAft>
            </a:pPr>
            <a:r>
              <a:rPr lang="cs-CZ" sz="2000" b="1" dirty="0" err="1" smtClean="0"/>
              <a:t>Licen</a:t>
            </a:r>
            <a:r>
              <a:rPr lang="en-US" sz="2000" b="1" dirty="0" smtClean="0"/>
              <a:t>s</a:t>
            </a:r>
            <a:r>
              <a:rPr lang="cs-CZ" sz="2000" b="1" dirty="0" smtClean="0"/>
              <a:t>e</a:t>
            </a:r>
            <a:r>
              <a:rPr lang="cs-CZ" sz="2000" dirty="0"/>
              <a:t>: </a:t>
            </a:r>
            <a:r>
              <a:rPr lang="en-US" sz="2000" u="sng" dirty="0" smtClean="0"/>
              <a:t>Free for 3 sensors</a:t>
            </a:r>
            <a:r>
              <a:rPr lang="cs-CZ" sz="2000" dirty="0" smtClean="0"/>
              <a:t> </a:t>
            </a:r>
            <a:r>
              <a:rPr lang="cs-CZ" sz="2000" dirty="0"/>
              <a:t>/ </a:t>
            </a:r>
            <a:r>
              <a:rPr lang="en-US" sz="2000" dirty="0" smtClean="0"/>
              <a:t>paid version for </a:t>
            </a:r>
            <a:r>
              <a:rPr lang="cs-CZ" sz="2000" dirty="0" smtClean="0"/>
              <a:t>8 </a:t>
            </a:r>
            <a:r>
              <a:rPr lang="cs-CZ" sz="2000" dirty="0"/>
              <a:t>/ 20 / 250 </a:t>
            </a:r>
            <a:r>
              <a:rPr lang="en-US" sz="2000" dirty="0" smtClean="0"/>
              <a:t>sensors</a:t>
            </a:r>
            <a:endParaRPr lang="en-US" sz="2000" dirty="0"/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cs-CZ" sz="2000" b="1" dirty="0"/>
              <a:t>MS Excel export</a:t>
            </a:r>
            <a:r>
              <a:rPr lang="cs-CZ" sz="2000" dirty="0"/>
              <a:t>: </a:t>
            </a:r>
            <a:r>
              <a:rPr lang="en-US" sz="2000" dirty="0" smtClean="0"/>
              <a:t>periodical on background</a:t>
            </a:r>
            <a:r>
              <a:rPr lang="cs-CZ" sz="2000" dirty="0" smtClean="0"/>
              <a:t>, MS </a:t>
            </a:r>
            <a:r>
              <a:rPr lang="cs-CZ" sz="2000" dirty="0"/>
              <a:t>Excel 2007 </a:t>
            </a:r>
            <a:r>
              <a:rPr lang="en-US" sz="2000" dirty="0" smtClean="0"/>
              <a:t>compatible</a:t>
            </a:r>
            <a:endParaRPr lang="en-US" sz="200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19770F-CBB2-4F6E-9293-4F3839E4FE85}" type="slidenum">
              <a:rPr lang="cs-CZ" smtClean="0"/>
              <a:pPr>
                <a:defRPr/>
              </a:pPr>
              <a:t>29</a:t>
            </a:fld>
            <a:endParaRPr lang="cs-CZ"/>
          </a:p>
        </p:txBody>
      </p:sp>
      <p:sp>
        <p:nvSpPr>
          <p:cNvPr id="40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HWg-PDMS: Free software</a:t>
            </a:r>
          </a:p>
        </p:txBody>
      </p:sp>
      <p:pic>
        <p:nvPicPr>
          <p:cNvPr id="410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404516"/>
            <a:ext cx="402722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Pětiúhelník 1"/>
          <p:cNvSpPr/>
          <p:nvPr/>
        </p:nvSpPr>
        <p:spPr bwMode="auto">
          <a:xfrm>
            <a:off x="3923928" y="5301208"/>
            <a:ext cx="4965938" cy="1368152"/>
          </a:xfrm>
          <a:prstGeom prst="homePlate">
            <a:avLst/>
          </a:prstGeom>
          <a:solidFill>
            <a:srgbClr val="4F81BD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88900"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None/>
              <a:tabLst>
                <a:tab pos="533400" algn="l"/>
              </a:tabLst>
            </a:pPr>
            <a:r>
              <a:rPr lang="en-US" b="1" dirty="0" smtClean="0">
                <a:solidFill>
                  <a:schemeClr val="bg1"/>
                </a:solidFill>
              </a:rPr>
              <a:t>More on the HWg-PDMS Webinar..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40114043"/>
      </p:ext>
    </p:extLst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372" y="1412776"/>
            <a:ext cx="4124325" cy="473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47FA4D-EE87-41D8-AFAD-2A0F122408E1}" type="slidenum">
              <a:rPr lang="en-US" noProof="0" smtClean="0"/>
              <a:pPr>
                <a:defRPr/>
              </a:pPr>
              <a:t>3</a:t>
            </a:fld>
            <a:endParaRPr lang="en-US" noProof="0"/>
          </a:p>
        </p:txBody>
      </p:sp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HWg-Ares</a:t>
            </a:r>
            <a:r>
              <a:rPr lang="en-US" dirty="0" smtClean="0"/>
              <a:t>: Basic features</a:t>
            </a:r>
            <a:endParaRPr lang="en-US" dirty="0"/>
          </a:p>
        </p:txBody>
      </p:sp>
      <p:sp>
        <p:nvSpPr>
          <p:cNvPr id="12" name="Zástupný symbol pro obsah 11"/>
          <p:cNvSpPr>
            <a:spLocks noGrp="1"/>
          </p:cNvSpPr>
          <p:nvPr>
            <p:ph idx="11"/>
          </p:nvPr>
        </p:nvSpPr>
        <p:spPr>
          <a:xfrm>
            <a:off x="107504" y="1916832"/>
            <a:ext cx="9007029" cy="4748163"/>
          </a:xfrm>
        </p:spPr>
        <p:txBody>
          <a:bodyPr/>
          <a:lstStyle/>
          <a:p>
            <a:pPr marL="447675" indent="-361950">
              <a:spcBef>
                <a:spcPts val="1200"/>
              </a:spcBef>
              <a:spcAft>
                <a:spcPts val="900"/>
              </a:spcAft>
            </a:pPr>
            <a:r>
              <a:rPr lang="en-US" sz="2400" dirty="0"/>
              <a:t>GSM/GPRS device for remote </a:t>
            </a:r>
            <a:r>
              <a:rPr lang="en-US" sz="2400" dirty="0" smtClean="0"/>
              <a:t>monitoring</a:t>
            </a:r>
            <a:endParaRPr lang="en-US" sz="2400" dirty="0"/>
          </a:p>
          <a:p>
            <a:pPr marL="447675" indent="-361950">
              <a:spcBef>
                <a:spcPts val="1200"/>
              </a:spcBef>
              <a:spcAft>
                <a:spcPts val="900"/>
              </a:spcAft>
              <a:buFont typeface="Wingdings" pitchFamily="2" charset="2"/>
              <a:buChar char="§"/>
            </a:pPr>
            <a:r>
              <a:rPr lang="en-US" sz="2400" dirty="0" smtClean="0"/>
              <a:t>Can be connected to SNMP systems (</a:t>
            </a:r>
            <a:r>
              <a:rPr lang="en-US" sz="2400" dirty="0" err="1" smtClean="0"/>
              <a:t>Nagios</a:t>
            </a:r>
            <a:r>
              <a:rPr lang="en-US" sz="2400" dirty="0" smtClean="0"/>
              <a:t>)</a:t>
            </a:r>
          </a:p>
          <a:p>
            <a:pPr marL="447675" indent="-361950">
              <a:spcBef>
                <a:spcPts val="1200"/>
              </a:spcBef>
              <a:spcAft>
                <a:spcPts val="900"/>
              </a:spcAft>
              <a:buFont typeface="Wingdings" pitchFamily="2" charset="2"/>
              <a:buChar char="§"/>
            </a:pPr>
            <a:r>
              <a:rPr lang="en-US" sz="2400" dirty="0" smtClean="0"/>
              <a:t>Internal Li-Ion battery</a:t>
            </a:r>
            <a:r>
              <a:rPr lang="cs-CZ" sz="2400" dirty="0" smtClean="0"/>
              <a:t> </a:t>
            </a:r>
            <a:r>
              <a:rPr lang="en-US" sz="2400" dirty="0" smtClean="0"/>
              <a:t>for 10 hours backup</a:t>
            </a:r>
            <a:endParaRPr lang="en-US" sz="2400" dirty="0"/>
          </a:p>
          <a:p>
            <a:pPr marL="447675" indent="-361950">
              <a:spcBef>
                <a:spcPts val="1200"/>
              </a:spcBef>
              <a:spcAft>
                <a:spcPts val="900"/>
              </a:spcAft>
            </a:pPr>
            <a:r>
              <a:rPr lang="en-US" sz="2400" dirty="0"/>
              <a:t>Ready for global GSM usage (Quad-Band)</a:t>
            </a:r>
          </a:p>
          <a:p>
            <a:pPr marL="447675" indent="-361950">
              <a:spcBef>
                <a:spcPts val="1200"/>
              </a:spcBef>
              <a:spcAft>
                <a:spcPts val="900"/>
              </a:spcAft>
            </a:pPr>
            <a:r>
              <a:rPr lang="en-US" sz="2400" dirty="0" smtClean="0"/>
              <a:t>External sensors for temperature, light, voltage, humidity, current, dry contact &amp; other.</a:t>
            </a:r>
          </a:p>
          <a:p>
            <a:pPr marL="447675" lvl="1" indent="-361950">
              <a:spcBef>
                <a:spcPts val="1200"/>
              </a:spcBef>
              <a:spcAft>
                <a:spcPts val="900"/>
              </a:spcAft>
              <a:buSzTx/>
              <a:buFont typeface="Wingdings" pitchFamily="2" charset="2"/>
              <a:buChar char="§"/>
            </a:pPr>
            <a:r>
              <a:rPr lang="en-US" sz="2400" dirty="0" smtClean="0"/>
              <a:t>Windows software for data collection available (HWg-PDMS)</a:t>
            </a:r>
          </a:p>
          <a:p>
            <a:pPr marL="447675" lvl="1" indent="-361950">
              <a:spcBef>
                <a:spcPts val="1200"/>
              </a:spcBef>
              <a:spcAft>
                <a:spcPts val="900"/>
              </a:spcAft>
              <a:buSzTx/>
              <a:buFont typeface="Wingdings" pitchFamily="2" charset="2"/>
              <a:buChar char="§"/>
            </a:pPr>
            <a:r>
              <a:rPr lang="en-US" sz="2400" dirty="0" smtClean="0"/>
              <a:t>Alarms by </a:t>
            </a:r>
            <a:r>
              <a:rPr lang="en-US" sz="2400" dirty="0"/>
              <a:t>SMS, Email (GPRS), HWg-Push</a:t>
            </a:r>
          </a:p>
          <a:p>
            <a:pPr marL="447675" lvl="1" indent="-361950">
              <a:spcBef>
                <a:spcPts val="1200"/>
              </a:spcBef>
              <a:spcAft>
                <a:spcPts val="900"/>
              </a:spcAft>
              <a:buSzTx/>
            </a:pPr>
            <a:r>
              <a:rPr lang="en-US" sz="2400" dirty="0" smtClean="0"/>
              <a:t>USB </a:t>
            </a:r>
            <a:r>
              <a:rPr lang="en-US" sz="2400" dirty="0"/>
              <a:t>or FOTA (Firmware Over The Air) FW </a:t>
            </a:r>
            <a:r>
              <a:rPr lang="en-US" sz="2400" dirty="0" smtClean="0"/>
              <a:t>upgrade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38918002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179512" y="1412776"/>
            <a:ext cx="8516243" cy="1108720"/>
          </a:xfrm>
        </p:spPr>
        <p:txBody>
          <a:bodyPr/>
          <a:lstStyle/>
          <a:p>
            <a:r>
              <a:rPr lang="cs-CZ" dirty="0" smtClean="0"/>
              <a:t>HWg-PDMS </a:t>
            </a:r>
            <a:r>
              <a:rPr lang="en-US" dirty="0" smtClean="0"/>
              <a:t>downloads data from </a:t>
            </a:r>
            <a:r>
              <a:rPr lang="cs-CZ" dirty="0" smtClean="0"/>
              <a:t>GSM </a:t>
            </a:r>
            <a:r>
              <a:rPr lang="en-US" dirty="0" smtClean="0"/>
              <a:t>device though </a:t>
            </a:r>
            <a:r>
              <a:rPr lang="cs-CZ" dirty="0" smtClean="0"/>
              <a:t>email</a:t>
            </a:r>
            <a:r>
              <a:rPr lang="en-US" dirty="0" smtClean="0"/>
              <a:t> account </a:t>
            </a:r>
            <a:r>
              <a:rPr lang="cs-CZ" dirty="0" smtClean="0"/>
              <a:t>(</a:t>
            </a:r>
            <a:r>
              <a:rPr lang="en-US" dirty="0" smtClean="0"/>
              <a:t>GMX</a:t>
            </a:r>
            <a:r>
              <a:rPr lang="cs-CZ" dirty="0" smtClean="0"/>
              <a:t>.</a:t>
            </a:r>
            <a:r>
              <a:rPr lang="cs-CZ" dirty="0" err="1" smtClean="0"/>
              <a:t>com</a:t>
            </a:r>
            <a:r>
              <a:rPr lang="cs-CZ" dirty="0" smtClean="0"/>
              <a:t>).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19770F-CBB2-4F6E-9293-4F3839E4FE85}" type="slidenum">
              <a:rPr lang="cs-CZ" smtClean="0"/>
              <a:pPr>
                <a:defRPr/>
              </a:pPr>
              <a:t>30</a:t>
            </a:fld>
            <a:endParaRPr lang="cs-CZ"/>
          </a:p>
        </p:txBody>
      </p:sp>
      <p:sp>
        <p:nvSpPr>
          <p:cNvPr id="40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HWg-</a:t>
            </a:r>
            <a:r>
              <a:rPr lang="cs-CZ" dirty="0" smtClean="0"/>
              <a:t>Ares12 </a:t>
            </a:r>
            <a:r>
              <a:rPr lang="en-US" dirty="0" smtClean="0"/>
              <a:t>&amp;</a:t>
            </a:r>
            <a:r>
              <a:rPr lang="cs-CZ" dirty="0" smtClean="0"/>
              <a:t> </a:t>
            </a:r>
            <a:r>
              <a:rPr lang="en-US" dirty="0" smtClean="0"/>
              <a:t>PDMS</a:t>
            </a:r>
            <a:r>
              <a:rPr lang="cs-CZ" dirty="0" smtClean="0"/>
              <a:t> </a:t>
            </a:r>
            <a:r>
              <a:rPr lang="en-US" dirty="0"/>
              <a:t>(</a:t>
            </a:r>
            <a:r>
              <a:rPr lang="cs-CZ" dirty="0" smtClean="0"/>
              <a:t>POP3</a:t>
            </a:r>
            <a:r>
              <a:rPr lang="en-US" dirty="0" smtClean="0"/>
              <a:t>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80928"/>
            <a:ext cx="767715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2930" y="3481478"/>
            <a:ext cx="792088" cy="739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708920"/>
            <a:ext cx="828235" cy="636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délníkový popisek 1"/>
          <p:cNvSpPr/>
          <p:nvPr/>
        </p:nvSpPr>
        <p:spPr bwMode="auto">
          <a:xfrm>
            <a:off x="7141273" y="4936786"/>
            <a:ext cx="1810730" cy="1512168"/>
          </a:xfrm>
          <a:prstGeom prst="wedgeRectCallout">
            <a:avLst>
              <a:gd name="adj1" fmla="val -34691"/>
              <a:gd name="adj2" fmla="val -62038"/>
            </a:avLst>
          </a:prstGeom>
          <a:solidFill>
            <a:srgbClr val="CCE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36000" bIns="45720" numCol="1" rtlCol="0" anchor="t" anchorCtr="0" compatLnSpc="1">
            <a:prstTxWarp prst="textNoShape">
              <a:avLst/>
            </a:prstTxWarp>
          </a:bodyPr>
          <a:lstStyle/>
          <a:p>
            <a:pPr marL="88900" marR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None/>
              <a:tabLst>
                <a:tab pos="533400" algn="l"/>
              </a:tabLst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Dedicated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email. One account for one HWg-PDMS </a:t>
            </a:r>
            <a:r>
              <a:rPr lang="en-US" sz="1600" dirty="0"/>
              <a:t>installation.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POP3 </a:t>
            </a:r>
            <a:r>
              <a:rPr lang="en-US" sz="1600" dirty="0"/>
              <a:t>is deleting </a:t>
            </a:r>
            <a:r>
              <a:rPr lang="en-US" sz="1600" dirty="0" smtClean="0"/>
              <a:t>emails</a:t>
            </a:r>
            <a:r>
              <a:rPr lang="en-US" sz="1600" dirty="0"/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132856"/>
            <a:ext cx="3535318" cy="301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2557456"/>
      </p:ext>
    </p:extLst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-0.00092 L 0.12309 0.0088 L 0.21788 0.08102 L 0.26892 0.02547 L 0.35851 0.01158 L 0.41684 0.09074 L 0.30851 0.1588 L 0.46476 0.33936 L 0.67101 -0.0037 " pathEditMode="relative" ptsTypes="AAAAAAAAA">
                                      <p:cBhvr>
                                        <p:cTn id="10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7101 -0.0037 L 0.46684 0.32269 L 0.14705 0.37269 L 0.08038 0.31991 " pathEditMode="relative" ptsTypes="AAAA">
                                      <p:cBhvr>
                                        <p:cTn id="14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179512" y="1412776"/>
            <a:ext cx="8516243" cy="1108720"/>
          </a:xfrm>
        </p:spPr>
        <p:txBody>
          <a:bodyPr/>
          <a:lstStyle/>
          <a:p>
            <a:r>
              <a:rPr lang="en-US" dirty="0" smtClean="0"/>
              <a:t>GMX can easily forward data by rules between accounts.. 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19770F-CBB2-4F6E-9293-4F3839E4FE85}" type="slidenum">
              <a:rPr lang="cs-CZ" smtClean="0"/>
              <a:pPr>
                <a:defRPr/>
              </a:pPr>
              <a:t>31</a:t>
            </a:fld>
            <a:endParaRPr lang="cs-CZ"/>
          </a:p>
        </p:txBody>
      </p:sp>
      <p:sp>
        <p:nvSpPr>
          <p:cNvPr id="4098" name="Nadpis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507474" cy="936104"/>
          </a:xfrm>
        </p:spPr>
        <p:txBody>
          <a:bodyPr/>
          <a:lstStyle/>
          <a:p>
            <a:r>
              <a:rPr lang="en-US" dirty="0" smtClean="0"/>
              <a:t>HWg-</a:t>
            </a:r>
            <a:r>
              <a:rPr lang="cs-CZ" dirty="0" smtClean="0"/>
              <a:t>Ares12 </a:t>
            </a:r>
            <a:r>
              <a:rPr lang="en-US" dirty="0" smtClean="0"/>
              <a:t>&amp;</a:t>
            </a:r>
            <a:r>
              <a:rPr lang="cs-CZ" dirty="0" smtClean="0"/>
              <a:t> </a:t>
            </a:r>
            <a:r>
              <a:rPr lang="en-US" dirty="0" smtClean="0"/>
              <a:t>dedicated PDMS</a:t>
            </a:r>
            <a:r>
              <a:rPr lang="cs-CZ" dirty="0" smtClean="0"/>
              <a:t> </a:t>
            </a:r>
            <a:r>
              <a:rPr lang="en-US" dirty="0" smtClean="0"/>
              <a:t>email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271" y="4733129"/>
            <a:ext cx="792088" cy="739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20821"/>
            <a:ext cx="721755" cy="828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88790" y="2773656"/>
            <a:ext cx="564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b="1" dirty="0" smtClean="0"/>
              <a:t>A:</a:t>
            </a:r>
            <a:endParaRPr lang="en-US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759453"/>
            <a:ext cx="6286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ovéPole 12"/>
          <p:cNvSpPr txBox="1"/>
          <p:nvPr/>
        </p:nvSpPr>
        <p:spPr>
          <a:xfrm>
            <a:off x="88790" y="3697868"/>
            <a:ext cx="564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b="1" dirty="0" smtClean="0"/>
              <a:t>B:</a:t>
            </a:r>
            <a:endParaRPr lang="en-US" b="1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88790" y="4413566"/>
            <a:ext cx="564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b="1" dirty="0" smtClean="0"/>
              <a:t>C:</a:t>
            </a:r>
            <a:endParaRPr lang="en-US" b="1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495796"/>
            <a:ext cx="628650" cy="42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687558"/>
            <a:ext cx="546030" cy="695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462" y="2771111"/>
            <a:ext cx="923925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ovéPole 17"/>
          <p:cNvSpPr txBox="1"/>
          <p:nvPr/>
        </p:nvSpPr>
        <p:spPr>
          <a:xfrm>
            <a:off x="5796136" y="2773656"/>
            <a:ext cx="1656184" cy="338554"/>
          </a:xfrm>
          <a:prstGeom prst="rect">
            <a:avLst/>
          </a:prstGeom>
          <a:solidFill>
            <a:schemeClr val="accent4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dirty="0" smtClean="0"/>
              <a:t>Home computer</a:t>
            </a:r>
            <a:endParaRPr lang="en-US" sz="1600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5796136" y="3140968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dirty="0" smtClean="0"/>
              <a:t>Data from </a:t>
            </a:r>
            <a:r>
              <a:rPr lang="en-US" sz="1600" b="1" dirty="0" smtClean="0"/>
              <a:t>A + B + C</a:t>
            </a:r>
            <a:endParaRPr lang="en-US" sz="1600" b="1" dirty="0"/>
          </a:p>
        </p:txBody>
      </p:sp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941165"/>
            <a:ext cx="546030" cy="695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ovéPole 21"/>
          <p:cNvSpPr txBox="1"/>
          <p:nvPr/>
        </p:nvSpPr>
        <p:spPr>
          <a:xfrm>
            <a:off x="5796136" y="4027263"/>
            <a:ext cx="1656184" cy="338554"/>
          </a:xfrm>
          <a:prstGeom prst="rect">
            <a:avLst/>
          </a:prstGeom>
          <a:solidFill>
            <a:schemeClr val="accent4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dirty="0" smtClean="0"/>
              <a:t>Notebook</a:t>
            </a:r>
            <a:endParaRPr lang="en-US" sz="1600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5796136" y="4394575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dirty="0" smtClean="0"/>
              <a:t>Data from </a:t>
            </a:r>
            <a:r>
              <a:rPr lang="en-US" sz="1600" b="1" dirty="0" smtClean="0"/>
              <a:t>A + B</a:t>
            </a:r>
            <a:endParaRPr lang="en-US" sz="1600" b="1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179" y="4045818"/>
            <a:ext cx="923925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1" name="Přímá spojovací šipka 8"/>
          <p:cNvCxnSpPr>
            <a:cxnSpLocks noChangeShapeType="1"/>
          </p:cNvCxnSpPr>
          <p:nvPr/>
        </p:nvCxnSpPr>
        <p:spPr bwMode="auto">
          <a:xfrm>
            <a:off x="3448968" y="3152151"/>
            <a:ext cx="144016" cy="789014"/>
          </a:xfrm>
          <a:prstGeom prst="straightConnector1">
            <a:avLst/>
          </a:prstGeom>
          <a:noFill/>
          <a:ln w="38100" algn="ctr">
            <a:solidFill>
              <a:srgbClr val="C00000"/>
            </a:solidFill>
            <a:prstDash val="sysDash"/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Přímá spojovací šipka 8"/>
          <p:cNvCxnSpPr>
            <a:cxnSpLocks noChangeShapeType="1"/>
          </p:cNvCxnSpPr>
          <p:nvPr/>
        </p:nvCxnSpPr>
        <p:spPr bwMode="auto">
          <a:xfrm flipV="1">
            <a:off x="1691680" y="2996794"/>
            <a:ext cx="1440160" cy="76944"/>
          </a:xfrm>
          <a:prstGeom prst="straightConnector1">
            <a:avLst/>
          </a:prstGeom>
          <a:ln w="12700">
            <a:solidFill>
              <a:schemeClr val="tx1"/>
            </a:solidFill>
            <a:headEnd/>
            <a:tailEnd type="arrow" w="lg" len="lg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Přímá spojovací šipka 8"/>
          <p:cNvCxnSpPr>
            <a:cxnSpLocks noChangeShapeType="1"/>
          </p:cNvCxnSpPr>
          <p:nvPr/>
        </p:nvCxnSpPr>
        <p:spPr bwMode="auto">
          <a:xfrm flipV="1">
            <a:off x="1691680" y="3140968"/>
            <a:ext cx="1413768" cy="818510"/>
          </a:xfrm>
          <a:prstGeom prst="straightConnector1">
            <a:avLst/>
          </a:prstGeom>
          <a:ln w="12700">
            <a:solidFill>
              <a:schemeClr val="tx1"/>
            </a:solidFill>
            <a:headEnd/>
            <a:tailEnd type="arrow" w="lg" len="lg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Přímá spojovací šipka 8"/>
          <p:cNvCxnSpPr>
            <a:cxnSpLocks noChangeShapeType="1"/>
          </p:cNvCxnSpPr>
          <p:nvPr/>
        </p:nvCxnSpPr>
        <p:spPr bwMode="auto">
          <a:xfrm flipV="1">
            <a:off x="1665288" y="3382973"/>
            <a:ext cx="1440160" cy="1321088"/>
          </a:xfrm>
          <a:prstGeom prst="straightConnector1">
            <a:avLst/>
          </a:prstGeom>
          <a:ln w="12700">
            <a:solidFill>
              <a:schemeClr val="tx1"/>
            </a:solidFill>
            <a:headEnd/>
            <a:tailEnd type="arrow" w="lg" len="lg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Obdélníkový popisek 32"/>
          <p:cNvSpPr/>
          <p:nvPr/>
        </p:nvSpPr>
        <p:spPr bwMode="auto">
          <a:xfrm>
            <a:off x="179513" y="5113168"/>
            <a:ext cx="3024336" cy="1512168"/>
          </a:xfrm>
          <a:prstGeom prst="wedgeRectCallout">
            <a:avLst>
              <a:gd name="adj1" fmla="val 58404"/>
              <a:gd name="adj2" fmla="val -157781"/>
            </a:avLst>
          </a:prstGeom>
          <a:solidFill>
            <a:srgbClr val="CCE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36000" bIns="45720" numCol="1" rtlCol="0" anchor="t" anchorCtr="0" compatLnSpc="1">
            <a:prstTxWarp prst="textNoShape">
              <a:avLst/>
            </a:prstTxWarp>
          </a:bodyPr>
          <a:lstStyle/>
          <a:p>
            <a:pPr marL="88900" marR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None/>
              <a:tabLst>
                <a:tab pos="533400" algn="l"/>
              </a:tabLst>
            </a:pP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GMX is able to forward emails from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some devices to second email account. </a:t>
            </a:r>
          </a:p>
          <a:p>
            <a:pPr marL="88900" marR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None/>
              <a:tabLst>
                <a:tab pos="533400" algn="l"/>
              </a:tabLst>
            </a:pPr>
            <a:endParaRPr lang="en-US" sz="1050" dirty="0"/>
          </a:p>
          <a:p>
            <a:pPr marL="88900" marR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None/>
              <a:tabLst>
                <a:tab pos="533400" algn="l"/>
              </a:tabLst>
            </a:pPr>
            <a:r>
              <a:rPr lang="en-US" sz="1600" dirty="0" smtClean="0"/>
              <a:t>It’s saving GPRS data transfer costs.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27856371"/>
      </p:ext>
    </p:extLst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8" grpId="0" animBg="1"/>
      <p:bldP spid="19" grpId="0"/>
      <p:bldP spid="22" grpId="0" animBg="1"/>
      <p:bldP spid="23" grpId="0"/>
      <p:bldP spid="3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idx="1"/>
          </p:nvPr>
        </p:nvSpPr>
        <p:spPr>
          <a:xfrm>
            <a:off x="250825" y="1412776"/>
            <a:ext cx="8893175" cy="5040312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400" dirty="0" smtClean="0"/>
              <a:t>Communication is initiated by the sensor every time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400" dirty="0"/>
              <a:t>Data pushed “</a:t>
            </a:r>
            <a:r>
              <a:rPr lang="en-US" sz="2400" b="1" dirty="0"/>
              <a:t>as browser</a:t>
            </a:r>
            <a:r>
              <a:rPr lang="en-US" sz="2400" dirty="0"/>
              <a:t>” HTTP, port 80</a:t>
            </a:r>
            <a:br>
              <a:rPr lang="en-US" sz="2400" dirty="0"/>
            </a:br>
            <a:endParaRPr lang="en-US" sz="2400" dirty="0"/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400" dirty="0" smtClean="0"/>
              <a:t>IP sensor </a:t>
            </a:r>
            <a:r>
              <a:rPr lang="en-US" sz="2400" b="1" dirty="0" smtClean="0"/>
              <a:t>pushing periodically </a:t>
            </a:r>
            <a:r>
              <a:rPr lang="en-US" sz="2400" dirty="0" smtClean="0"/>
              <a:t>data to the central portal server (default each 15 minutes).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400" dirty="0" smtClean="0"/>
              <a:t>“</a:t>
            </a:r>
            <a:r>
              <a:rPr lang="en-US" sz="2400" b="1" dirty="0" smtClean="0"/>
              <a:t>Auto Push</a:t>
            </a:r>
            <a:r>
              <a:rPr lang="en-US" sz="2400" dirty="0" smtClean="0"/>
              <a:t>” within 1 second when value </a:t>
            </a:r>
            <a:br>
              <a:rPr lang="en-US" sz="2400" dirty="0" smtClean="0"/>
            </a:br>
            <a:r>
              <a:rPr lang="en-US" sz="2400" dirty="0" smtClean="0"/>
              <a:t>changing too fast..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400" dirty="0" smtClean="0"/>
              <a:t>HWg-Push </a:t>
            </a:r>
            <a:r>
              <a:rPr lang="en-US" sz="2400" b="1" dirty="0" smtClean="0"/>
              <a:t>do not require public IP address for sensors</a:t>
            </a:r>
            <a:r>
              <a:rPr lang="en-US" sz="2400" dirty="0" smtClean="0"/>
              <a:t>!</a:t>
            </a:r>
            <a:br>
              <a:rPr lang="en-US" sz="2400" dirty="0" smtClean="0"/>
            </a:br>
            <a:r>
              <a:rPr lang="en-US" sz="2400" dirty="0" smtClean="0"/>
              <a:t>(Server </a:t>
            </a:r>
            <a:r>
              <a:rPr lang="en-US" sz="2400" dirty="0"/>
              <a:t>have to be placed on the public IP </a:t>
            </a:r>
            <a:r>
              <a:rPr lang="en-US" sz="2400" dirty="0" smtClean="0"/>
              <a:t>address).</a:t>
            </a:r>
            <a:endParaRPr lang="en-US" sz="2400" dirty="0"/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400" dirty="0" smtClean="0"/>
              <a:t>IP sensor with HWg-Push </a:t>
            </a:r>
            <a:r>
              <a:rPr lang="en-US" sz="2400" b="1" dirty="0" smtClean="0"/>
              <a:t>can be installed anywhere</a:t>
            </a:r>
            <a:r>
              <a:rPr lang="en-US" sz="2400" dirty="0" smtClean="0"/>
              <a:t>.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endParaRPr lang="en-US" sz="2400" dirty="0" smtClean="0"/>
          </a:p>
          <a:p>
            <a:pPr>
              <a:spcBef>
                <a:spcPts val="1200"/>
              </a:spcBef>
              <a:spcAft>
                <a:spcPts val="600"/>
              </a:spcAft>
            </a:pPr>
            <a:endParaRPr lang="en-US" sz="2400" dirty="0" smtClean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1F5F2D-7995-412C-A6D2-F161D9ADDFDF}" type="slidenum">
              <a:rPr lang="cs-CZ"/>
              <a:pPr>
                <a:defRPr/>
              </a:pPr>
              <a:t>32</a:t>
            </a:fld>
            <a:endParaRPr lang="cs-CZ"/>
          </a:p>
        </p:txBody>
      </p:sp>
      <p:sp>
        <p:nvSpPr>
          <p:cNvPr id="20484" name="Nadpis 1"/>
          <p:cNvSpPr>
            <a:spLocks noGrp="1"/>
          </p:cNvSpPr>
          <p:nvPr>
            <p:ph type="title"/>
          </p:nvPr>
        </p:nvSpPr>
        <p:spPr>
          <a:xfrm>
            <a:off x="468313" y="44450"/>
            <a:ext cx="6983412" cy="936625"/>
          </a:xfrm>
          <a:ln/>
        </p:spPr>
        <p:txBody>
          <a:bodyPr/>
          <a:lstStyle/>
          <a:p>
            <a:r>
              <a:rPr lang="en-US" dirty="0" smtClean="0"/>
              <a:t>HWg-Push protocol</a:t>
            </a:r>
          </a:p>
        </p:txBody>
      </p:sp>
      <p:pic>
        <p:nvPicPr>
          <p:cNvPr id="10242" name="Picture 2" descr="http://t3.gstatic.com/images?q=tbn:ANd9GcSEirpb6qZH0GsKHDa0ZlnXe85sX0SeyGTIB1tYWHkTQVvbkw_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3500438"/>
            <a:ext cx="1839912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9134602"/>
      </p:ext>
    </p:extLst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>
          <a:xfrm>
            <a:off x="395288" y="0"/>
            <a:ext cx="8569325" cy="981075"/>
          </a:xfrm>
          <a:ln/>
        </p:spPr>
        <p:txBody>
          <a:bodyPr/>
          <a:lstStyle/>
          <a:p>
            <a:r>
              <a:rPr lang="en-US" smtClean="0"/>
              <a:t>Standard SNMP (Q-A port 161)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D1DE6C-AB18-42D8-B304-AE8623B0D698}" type="slidenum">
              <a:rPr lang="cs-CZ"/>
              <a:pPr>
                <a:defRPr/>
              </a:pPr>
              <a:t>33</a:t>
            </a:fld>
            <a:endParaRPr lang="cs-CZ"/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700213"/>
            <a:ext cx="7129463" cy="364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Přímá spojovací šipka 8"/>
          <p:cNvCxnSpPr>
            <a:cxnSpLocks noChangeShapeType="1"/>
          </p:cNvCxnSpPr>
          <p:nvPr/>
        </p:nvCxnSpPr>
        <p:spPr bwMode="auto">
          <a:xfrm rot="10800000" flipV="1">
            <a:off x="3995738" y="1700213"/>
            <a:ext cx="2952750" cy="1081087"/>
          </a:xfrm>
          <a:prstGeom prst="straightConnector1">
            <a:avLst/>
          </a:prstGeom>
          <a:noFill/>
          <a:ln w="28575" algn="ctr">
            <a:solidFill>
              <a:srgbClr val="C00000"/>
            </a:solidFill>
            <a:prstDash val="sysDash"/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TextovéPole 10"/>
          <p:cNvSpPr txBox="1">
            <a:spLocks noChangeArrowheads="1"/>
          </p:cNvSpPr>
          <p:nvPr/>
        </p:nvSpPr>
        <p:spPr bwMode="auto">
          <a:xfrm rot="-1214673">
            <a:off x="4629150" y="1835150"/>
            <a:ext cx="15097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1"/>
              </a:buClr>
              <a:buNone/>
            </a:pPr>
            <a:r>
              <a:rPr lang="en-US" sz="2000" dirty="0">
                <a:solidFill>
                  <a:srgbClr val="C00000"/>
                </a:solidFill>
              </a:rPr>
              <a:t>1) Question</a:t>
            </a:r>
          </a:p>
        </p:txBody>
      </p:sp>
      <p:cxnSp>
        <p:nvCxnSpPr>
          <p:cNvPr id="12" name="Přímá spojovací šipka 11"/>
          <p:cNvCxnSpPr>
            <a:cxnSpLocks noChangeShapeType="1"/>
          </p:cNvCxnSpPr>
          <p:nvPr/>
        </p:nvCxnSpPr>
        <p:spPr bwMode="auto">
          <a:xfrm flipV="1">
            <a:off x="4067175" y="2276475"/>
            <a:ext cx="2952750" cy="720725"/>
          </a:xfrm>
          <a:prstGeom prst="straightConnector1">
            <a:avLst/>
          </a:prstGeom>
          <a:noFill/>
          <a:ln w="28575" algn="ctr">
            <a:solidFill>
              <a:srgbClr val="C00000"/>
            </a:solidFill>
            <a:prstDash val="sysDash"/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TextovéPole 15"/>
          <p:cNvSpPr txBox="1">
            <a:spLocks noChangeArrowheads="1"/>
          </p:cNvSpPr>
          <p:nvPr/>
        </p:nvSpPr>
        <p:spPr bwMode="auto">
          <a:xfrm rot="-781861">
            <a:off x="5038725" y="2611438"/>
            <a:ext cx="1325563" cy="400050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1"/>
              </a:buClr>
              <a:buNone/>
            </a:pPr>
            <a:r>
              <a:rPr lang="en-US" sz="2000" dirty="0">
                <a:solidFill>
                  <a:srgbClr val="C00000"/>
                </a:solidFill>
              </a:rPr>
              <a:t>2) Answer</a:t>
            </a:r>
          </a:p>
        </p:txBody>
      </p:sp>
      <p:pic>
        <p:nvPicPr>
          <p:cNvPr id="302083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3860800"/>
            <a:ext cx="94297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Elipsa 20"/>
          <p:cNvSpPr>
            <a:spLocks noChangeArrowheads="1"/>
          </p:cNvSpPr>
          <p:nvPr/>
        </p:nvSpPr>
        <p:spPr bwMode="auto">
          <a:xfrm>
            <a:off x="2555875" y="3933825"/>
            <a:ext cx="1511300" cy="719138"/>
          </a:xfrm>
          <a:prstGeom prst="ellipse">
            <a:avLst/>
          </a:prstGeom>
          <a:noFill/>
          <a:ln w="38100" algn="ctr">
            <a:solidFill>
              <a:srgbClr val="C0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88900" indent="444500">
              <a:spcBef>
                <a:spcPct val="20000"/>
              </a:spcBef>
              <a:buClr>
                <a:schemeClr val="tx1"/>
              </a:buClr>
              <a:buFontTx/>
              <a:buChar char="•"/>
              <a:tabLst>
                <a:tab pos="533400" algn="l"/>
              </a:tabLst>
            </a:pPr>
            <a:endParaRPr lang="en-US"/>
          </a:p>
        </p:txBody>
      </p:sp>
      <p:sp>
        <p:nvSpPr>
          <p:cNvPr id="22" name="Čárový popisek 1 21"/>
          <p:cNvSpPr/>
          <p:nvPr/>
        </p:nvSpPr>
        <p:spPr bwMode="auto">
          <a:xfrm>
            <a:off x="5148263" y="4437063"/>
            <a:ext cx="1800225" cy="863600"/>
          </a:xfrm>
          <a:prstGeom prst="borderCallout1">
            <a:avLst>
              <a:gd name="adj1" fmla="val 46726"/>
              <a:gd name="adj2" fmla="val 425"/>
              <a:gd name="adj3" fmla="val 20058"/>
              <a:gd name="adj4" fmla="val -21402"/>
            </a:avLst>
          </a:prstGeom>
          <a:solidFill>
            <a:schemeClr val="accent4">
              <a:lumMod val="10000"/>
              <a:lumOff val="9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marL="84137">
              <a:spcBef>
                <a:spcPct val="20000"/>
              </a:spcBef>
              <a:buClr>
                <a:schemeClr val="tx1"/>
              </a:buClr>
              <a:buNone/>
              <a:tabLst>
                <a:tab pos="533400" algn="l"/>
              </a:tabLst>
              <a:defRPr/>
            </a:pPr>
            <a:r>
              <a:rPr lang="en-US" sz="2400" dirty="0"/>
              <a:t>Have to be configured</a:t>
            </a:r>
          </a:p>
        </p:txBody>
      </p:sp>
      <p:sp>
        <p:nvSpPr>
          <p:cNvPr id="2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857250" y="5589588"/>
            <a:ext cx="8001000" cy="1125537"/>
          </a:xfrm>
        </p:spPr>
        <p:txBody>
          <a:bodyPr/>
          <a:lstStyle/>
          <a:p>
            <a:pPr marL="514350" indent="-514350">
              <a:spcBef>
                <a:spcPts val="600"/>
              </a:spcBef>
              <a:spcAft>
                <a:spcPts val="1200"/>
              </a:spcAft>
              <a:buClrTx/>
              <a:buSzPct val="120000"/>
              <a:buFont typeface="Wingdings" pitchFamily="2" charset="2"/>
              <a:buChar char="Ø"/>
              <a:defRPr/>
            </a:pPr>
            <a:r>
              <a:rPr lang="en-US" sz="2400" dirty="0" smtClean="0"/>
              <a:t>IP sensor have to be on </a:t>
            </a:r>
            <a:r>
              <a:rPr lang="en-US" sz="2400" b="1" dirty="0" smtClean="0"/>
              <a:t>public IP address</a:t>
            </a:r>
          </a:p>
          <a:p>
            <a:pPr marL="514350" indent="-514350">
              <a:spcBef>
                <a:spcPts val="600"/>
              </a:spcBef>
              <a:spcAft>
                <a:spcPts val="1200"/>
              </a:spcAft>
              <a:buClrTx/>
              <a:buSzPct val="120000"/>
              <a:buFont typeface="Wingdings" pitchFamily="2" charset="2"/>
              <a:buChar char="Ø"/>
              <a:defRPr/>
            </a:pPr>
            <a:r>
              <a:rPr lang="en-US" sz="2400" dirty="0" smtClean="0"/>
              <a:t>NAT or Firewall have to be </a:t>
            </a:r>
            <a:r>
              <a:rPr lang="en-US" sz="2400" b="1" dirty="0" smtClean="0"/>
              <a:t>configured</a:t>
            </a:r>
            <a:r>
              <a:rPr lang="en-US" sz="2400" dirty="0" smtClean="0"/>
              <a:t> by IT dept.</a:t>
            </a:r>
            <a:endParaRPr lang="en-US" sz="2000" dirty="0" smtClean="0"/>
          </a:p>
          <a:p>
            <a:pPr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endParaRPr lang="en-US" sz="2000" dirty="0" smtClean="0"/>
          </a:p>
          <a:p>
            <a:pPr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endParaRPr lang="en-US" sz="2000" dirty="0" smtClean="0"/>
          </a:p>
          <a:p>
            <a:pPr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50742784"/>
      </p:ext>
    </p:extLst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2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2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2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 animBg="1"/>
      <p:bldP spid="21" grpId="0" animBg="1"/>
      <p:bldP spid="2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52" y="1412489"/>
            <a:ext cx="7903162" cy="361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59" name="Nadpis 1"/>
          <p:cNvSpPr>
            <a:spLocks noGrp="1"/>
          </p:cNvSpPr>
          <p:nvPr>
            <p:ph type="title"/>
          </p:nvPr>
        </p:nvSpPr>
        <p:spPr>
          <a:xfrm>
            <a:off x="336550" y="66675"/>
            <a:ext cx="7835900" cy="914400"/>
          </a:xfrm>
          <a:ln/>
        </p:spPr>
        <p:txBody>
          <a:bodyPr/>
          <a:lstStyle/>
          <a:p>
            <a:r>
              <a:rPr lang="en-US" smtClean="0"/>
              <a:t>HWg Push protocol scheme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17D26E-3FB9-4EF1-869A-CC4689F8431C}" type="slidenum">
              <a:rPr lang="cs-CZ"/>
              <a:pPr>
                <a:defRPr/>
              </a:pPr>
              <a:t>34</a:t>
            </a:fld>
            <a:endParaRPr lang="cs-CZ"/>
          </a:p>
        </p:txBody>
      </p:sp>
      <p:cxnSp>
        <p:nvCxnSpPr>
          <p:cNvPr id="9" name="Přímá spojovací šipka 8"/>
          <p:cNvCxnSpPr>
            <a:cxnSpLocks noChangeShapeType="1"/>
          </p:cNvCxnSpPr>
          <p:nvPr/>
        </p:nvCxnSpPr>
        <p:spPr bwMode="auto">
          <a:xfrm flipH="1">
            <a:off x="1423988" y="1777987"/>
            <a:ext cx="4804196" cy="211151"/>
          </a:xfrm>
          <a:prstGeom prst="straightConnector1">
            <a:avLst/>
          </a:prstGeom>
          <a:noFill/>
          <a:ln w="28575" algn="ctr">
            <a:solidFill>
              <a:srgbClr val="C00000"/>
            </a:solidFill>
            <a:prstDash val="sysDash"/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TextovéPole 10"/>
          <p:cNvSpPr txBox="1">
            <a:spLocks noChangeArrowheads="1"/>
          </p:cNvSpPr>
          <p:nvPr/>
        </p:nvSpPr>
        <p:spPr bwMode="auto">
          <a:xfrm rot="20935029">
            <a:off x="3068016" y="2086282"/>
            <a:ext cx="324640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1"/>
              </a:buClr>
              <a:buNone/>
            </a:pPr>
            <a:r>
              <a:rPr lang="en-US" sz="2000" b="1" dirty="0">
                <a:solidFill>
                  <a:srgbClr val="C00000"/>
                </a:solidFill>
              </a:rPr>
              <a:t>1) Push data each 15 min</a:t>
            </a:r>
          </a:p>
        </p:txBody>
      </p:sp>
      <p:cxnSp>
        <p:nvCxnSpPr>
          <p:cNvPr id="12" name="Přímá spojovací šipka 11"/>
          <p:cNvCxnSpPr>
            <a:cxnSpLocks noChangeShapeType="1"/>
          </p:cNvCxnSpPr>
          <p:nvPr/>
        </p:nvCxnSpPr>
        <p:spPr bwMode="auto">
          <a:xfrm flipV="1">
            <a:off x="3347864" y="2132855"/>
            <a:ext cx="3003971" cy="648073"/>
          </a:xfrm>
          <a:prstGeom prst="straightConnector1">
            <a:avLst/>
          </a:prstGeom>
          <a:noFill/>
          <a:ln w="28575" algn="ctr">
            <a:solidFill>
              <a:srgbClr val="C00000"/>
            </a:solidFill>
            <a:prstDash val="sysDash"/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7950" y="5257800"/>
            <a:ext cx="9036050" cy="1700213"/>
          </a:xfrm>
        </p:spPr>
        <p:txBody>
          <a:bodyPr/>
          <a:lstStyle/>
          <a:p>
            <a:pPr marL="514350" indent="-514350">
              <a:spcBef>
                <a:spcPts val="600"/>
              </a:spcBef>
              <a:spcAft>
                <a:spcPts val="600"/>
              </a:spcAft>
              <a:buClrTx/>
              <a:buSzPct val="120000"/>
              <a:buFont typeface="Wingdings" pitchFamily="2" charset="2"/>
              <a:buChar char="Ø"/>
              <a:defRPr/>
            </a:pPr>
            <a:r>
              <a:rPr lang="en-US" sz="2000" dirty="0" smtClean="0"/>
              <a:t>Push data via HTTP, (REST protocol). Like the web browser.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ClrTx/>
              <a:buSzPct val="120000"/>
              <a:buFont typeface="Wingdings" pitchFamily="2" charset="2"/>
              <a:buChar char="Ø"/>
              <a:defRPr/>
            </a:pPr>
            <a:r>
              <a:rPr lang="en-US" sz="2000" dirty="0" smtClean="0"/>
              <a:t>Central server have to support “</a:t>
            </a:r>
            <a:r>
              <a:rPr lang="en-US" sz="2000" b="1" dirty="0" smtClean="0"/>
              <a:t>HWg Push</a:t>
            </a:r>
            <a:r>
              <a:rPr lang="en-US" sz="2000" dirty="0" smtClean="0"/>
              <a:t>” protocol.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ClrTx/>
              <a:buSzPct val="120000"/>
              <a:buFont typeface="Wingdings" pitchFamily="2" charset="2"/>
              <a:buChar char="Ø"/>
              <a:defRPr/>
            </a:pPr>
            <a:r>
              <a:rPr lang="en-US" sz="2000" dirty="0"/>
              <a:t>IP sensor can be pre-configured and </a:t>
            </a:r>
            <a:r>
              <a:rPr lang="en-US" sz="2000" u="sng" dirty="0"/>
              <a:t>sent by post box</a:t>
            </a:r>
            <a:r>
              <a:rPr lang="en-US" sz="2000" dirty="0"/>
              <a:t> 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en-US" sz="2000" dirty="0" smtClean="0"/>
              <a:t>(</a:t>
            </a:r>
            <a:r>
              <a:rPr lang="en-US" sz="2000" dirty="0"/>
              <a:t>DHCP </a:t>
            </a:r>
            <a:r>
              <a:rPr lang="en-US" sz="2000" dirty="0" smtClean="0"/>
              <a:t>enable</a:t>
            </a:r>
            <a:r>
              <a:rPr lang="cs-CZ" sz="2000" dirty="0" smtClean="0"/>
              <a:t>s</a:t>
            </a:r>
            <a:r>
              <a:rPr lang="en-US" sz="2000" dirty="0" smtClean="0"/>
              <a:t> simple installation for LAN sensors)</a:t>
            </a:r>
          </a:p>
          <a:p>
            <a:pPr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endParaRPr lang="en-US" sz="1200" dirty="0" smtClean="0"/>
          </a:p>
          <a:p>
            <a:pPr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endParaRPr lang="en-US" sz="1200" dirty="0" smtClean="0"/>
          </a:p>
          <a:p>
            <a:pPr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endParaRPr lang="en-US" sz="1200" dirty="0"/>
          </a:p>
        </p:txBody>
      </p:sp>
      <p:sp>
        <p:nvSpPr>
          <p:cNvPr id="31" name="TextovéPole 30"/>
          <p:cNvSpPr txBox="1">
            <a:spLocks noChangeArrowheads="1"/>
          </p:cNvSpPr>
          <p:nvPr/>
        </p:nvSpPr>
        <p:spPr bwMode="auto">
          <a:xfrm rot="-158070">
            <a:off x="1538288" y="1495425"/>
            <a:ext cx="36179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1"/>
              </a:buClr>
              <a:buNone/>
            </a:pPr>
            <a:r>
              <a:rPr lang="en-US" sz="2000" dirty="0">
                <a:solidFill>
                  <a:srgbClr val="C00000"/>
                </a:solidFill>
              </a:rPr>
              <a:t>2) Auto Push with value peaks</a:t>
            </a:r>
          </a:p>
        </p:txBody>
      </p:sp>
      <p:sp>
        <p:nvSpPr>
          <p:cNvPr id="32" name="Čárový popisek 1 31"/>
          <p:cNvSpPr/>
          <p:nvPr/>
        </p:nvSpPr>
        <p:spPr bwMode="auto">
          <a:xfrm>
            <a:off x="4305300" y="4076700"/>
            <a:ext cx="1798638" cy="576263"/>
          </a:xfrm>
          <a:prstGeom prst="borderCallout1">
            <a:avLst>
              <a:gd name="adj1" fmla="val 46726"/>
              <a:gd name="adj2" fmla="val 425"/>
              <a:gd name="adj3" fmla="val -115479"/>
              <a:gd name="adj4" fmla="val -26168"/>
            </a:avLst>
          </a:prstGeom>
          <a:solidFill>
            <a:schemeClr val="accent4">
              <a:lumMod val="10000"/>
              <a:lumOff val="9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marL="84137">
              <a:spcBef>
                <a:spcPct val="20000"/>
              </a:spcBef>
              <a:buClr>
                <a:schemeClr val="tx1"/>
              </a:buClr>
              <a:buNone/>
              <a:tabLst>
                <a:tab pos="533400" algn="l"/>
              </a:tabLst>
              <a:defRPr/>
            </a:pPr>
            <a:r>
              <a:rPr lang="en-US" sz="1600" dirty="0"/>
              <a:t>No configuration required.</a:t>
            </a:r>
          </a:p>
        </p:txBody>
      </p:sp>
      <p:sp>
        <p:nvSpPr>
          <p:cNvPr id="14" name="Elipsa 13"/>
          <p:cNvSpPr>
            <a:spLocks noChangeArrowheads="1"/>
          </p:cNvSpPr>
          <p:nvPr/>
        </p:nvSpPr>
        <p:spPr bwMode="auto">
          <a:xfrm>
            <a:off x="1908572" y="3658394"/>
            <a:ext cx="1511300" cy="720725"/>
          </a:xfrm>
          <a:prstGeom prst="ellipse">
            <a:avLst/>
          </a:prstGeom>
          <a:noFill/>
          <a:ln w="38100" algn="ctr">
            <a:solidFill>
              <a:srgbClr val="C0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88900" indent="444500">
              <a:spcBef>
                <a:spcPct val="20000"/>
              </a:spcBef>
              <a:buClr>
                <a:schemeClr val="tx1"/>
              </a:buClr>
              <a:buFontTx/>
              <a:buChar char="•"/>
              <a:tabLst>
                <a:tab pos="533400" algn="l"/>
              </a:tabLst>
            </a:pPr>
            <a:endParaRPr lang="en-US"/>
          </a:p>
        </p:txBody>
      </p:sp>
      <p:sp>
        <p:nvSpPr>
          <p:cNvPr id="20" name="Čárový popisek 1 19"/>
          <p:cNvSpPr/>
          <p:nvPr/>
        </p:nvSpPr>
        <p:spPr bwMode="auto">
          <a:xfrm>
            <a:off x="7267575" y="1304925"/>
            <a:ext cx="1368425" cy="576263"/>
          </a:xfrm>
          <a:prstGeom prst="borderCallout1">
            <a:avLst>
              <a:gd name="adj1" fmla="val 46726"/>
              <a:gd name="adj2" fmla="val 425"/>
              <a:gd name="adj3" fmla="val 106953"/>
              <a:gd name="adj4" fmla="val -55355"/>
            </a:avLst>
          </a:prstGeom>
          <a:solidFill>
            <a:schemeClr val="accent4">
              <a:lumMod val="10000"/>
              <a:lumOff val="9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marL="84137">
              <a:spcBef>
                <a:spcPct val="20000"/>
              </a:spcBef>
              <a:buClr>
                <a:schemeClr val="tx1"/>
              </a:buClr>
              <a:buNone/>
              <a:tabLst>
                <a:tab pos="533400" algn="l"/>
              </a:tabLst>
              <a:defRPr/>
            </a:pPr>
            <a:r>
              <a:rPr lang="en-US" sz="1600" dirty="0"/>
              <a:t>HWg Push plugin</a:t>
            </a:r>
          </a:p>
        </p:txBody>
      </p:sp>
      <p:cxnSp>
        <p:nvCxnSpPr>
          <p:cNvPr id="3" name="Přímá spojnice 2"/>
          <p:cNvCxnSpPr>
            <a:cxnSpLocks noChangeShapeType="1"/>
          </p:cNvCxnSpPr>
          <p:nvPr/>
        </p:nvCxnSpPr>
        <p:spPr bwMode="auto">
          <a:xfrm flipH="1">
            <a:off x="6444208" y="1689689"/>
            <a:ext cx="0" cy="555625"/>
          </a:xfrm>
          <a:prstGeom prst="line">
            <a:avLst/>
          </a:prstGeom>
          <a:noFill/>
          <a:ln w="762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Přímá spojnice 25"/>
          <p:cNvCxnSpPr>
            <a:cxnSpLocks noChangeShapeType="1"/>
          </p:cNvCxnSpPr>
          <p:nvPr/>
        </p:nvCxnSpPr>
        <p:spPr bwMode="auto">
          <a:xfrm flipH="1">
            <a:off x="6516216" y="1684883"/>
            <a:ext cx="0" cy="555625"/>
          </a:xfrm>
          <a:prstGeom prst="line">
            <a:avLst/>
          </a:prstGeom>
          <a:noFill/>
          <a:ln w="762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050975982"/>
      </p:ext>
    </p:extLst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1" grpId="0"/>
      <p:bldP spid="32" grpId="0" animBg="1"/>
      <p:bldP spid="14" grpId="0" animBg="1"/>
      <p:bldP spid="2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496" y="1484783"/>
            <a:ext cx="8784976" cy="1080121"/>
          </a:xfrm>
        </p:spPr>
        <p:txBody>
          <a:bodyPr/>
          <a:lstStyle/>
          <a:p>
            <a:pPr lvl="0" indent="-255588">
              <a:spcBef>
                <a:spcPts val="600"/>
              </a:spcBef>
              <a:spcAft>
                <a:spcPts val="0"/>
              </a:spcAft>
            </a:pPr>
            <a:r>
              <a:rPr lang="en-US" sz="2000" dirty="0" err="1" smtClean="0"/>
              <a:t>Nagios</a:t>
            </a:r>
            <a:r>
              <a:rPr lang="en-US" sz="2000" dirty="0" smtClean="0"/>
              <a:t> </a:t>
            </a:r>
            <a:r>
              <a:rPr lang="en-US" sz="2000" dirty="0"/>
              <a:t>is most popular free SNMP Monitoring software</a:t>
            </a:r>
          </a:p>
          <a:p>
            <a:pPr lvl="0" indent="-255588">
              <a:spcBef>
                <a:spcPts val="600"/>
              </a:spcBef>
              <a:spcAft>
                <a:spcPts val="0"/>
              </a:spcAft>
            </a:pPr>
            <a:r>
              <a:rPr lang="en-US" sz="2000" b="1" dirty="0"/>
              <a:t>HW group will present </a:t>
            </a:r>
            <a:r>
              <a:rPr lang="en-US" sz="2000" b="1" dirty="0" err="1"/>
              <a:t>Nagios</a:t>
            </a:r>
            <a:r>
              <a:rPr lang="en-US" sz="2000" b="1" dirty="0"/>
              <a:t> plugin during 2Q 2012</a:t>
            </a:r>
            <a:endParaRPr lang="en-US" sz="2000" dirty="0"/>
          </a:p>
          <a:p>
            <a:pPr lvl="0" indent="-255588">
              <a:spcBef>
                <a:spcPts val="600"/>
              </a:spcBef>
              <a:spcAft>
                <a:spcPts val="0"/>
              </a:spcAft>
            </a:pPr>
            <a:r>
              <a:rPr lang="en-US" sz="2000" dirty="0" smtClean="0"/>
              <a:t>Available for free in source codes too..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19770F-CBB2-4F6E-9293-4F3839E4FE85}" type="slidenum">
              <a:rPr lang="cs-CZ" smtClean="0"/>
              <a:pPr>
                <a:defRPr/>
              </a:pPr>
              <a:t>35</a:t>
            </a:fld>
            <a:endParaRPr lang="cs-CZ"/>
          </a:p>
        </p:txBody>
      </p:sp>
      <p:sp>
        <p:nvSpPr>
          <p:cNvPr id="40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HWg-Ares: </a:t>
            </a:r>
            <a:r>
              <a:rPr lang="en-US" dirty="0" err="1" smtClean="0"/>
              <a:t>Nagios</a:t>
            </a:r>
            <a:r>
              <a:rPr lang="en-US" dirty="0" smtClean="0"/>
              <a:t> plugin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20789"/>
            <a:ext cx="7813129" cy="3948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http://www.ghacks.net/wp-content/uploads/2010/03/nagio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49" y="1284071"/>
            <a:ext cx="1799531" cy="1116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6585198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6" name="Přímá spojovací čára 85"/>
          <p:cNvCxnSpPr/>
          <p:nvPr/>
        </p:nvCxnSpPr>
        <p:spPr bwMode="auto">
          <a:xfrm rot="5400000" flipH="1" flipV="1">
            <a:off x="5086350" y="4876180"/>
            <a:ext cx="762000" cy="0"/>
          </a:xfrm>
          <a:prstGeom prst="line">
            <a:avLst/>
          </a:prstGeom>
          <a:noFill/>
          <a:ln w="12700" cap="flat" cmpd="sng" algn="ctr">
            <a:solidFill>
              <a:schemeClr val="tx2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8" name="Přímá spojovací čára 87"/>
          <p:cNvCxnSpPr/>
          <p:nvPr/>
        </p:nvCxnSpPr>
        <p:spPr bwMode="auto">
          <a:xfrm rot="5400000" flipH="1" flipV="1">
            <a:off x="4175125" y="4788868"/>
            <a:ext cx="936625" cy="0"/>
          </a:xfrm>
          <a:prstGeom prst="line">
            <a:avLst/>
          </a:prstGeom>
          <a:noFill/>
          <a:ln w="12700" cap="flat" cmpd="sng" algn="ctr">
            <a:solidFill>
              <a:schemeClr val="tx2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Přímá spojovací čára 19"/>
          <p:cNvCxnSpPr/>
          <p:nvPr/>
        </p:nvCxnSpPr>
        <p:spPr bwMode="auto">
          <a:xfrm rot="10800000">
            <a:off x="5580063" y="2880692"/>
            <a:ext cx="576262" cy="0"/>
          </a:xfrm>
          <a:prstGeom prst="line">
            <a:avLst/>
          </a:prstGeom>
          <a:noFill/>
          <a:ln w="12700" cap="flat" cmpd="sng" algn="ctr">
            <a:solidFill>
              <a:schemeClr val="tx2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Přímá spojovací čára 52"/>
          <p:cNvCxnSpPr/>
          <p:nvPr/>
        </p:nvCxnSpPr>
        <p:spPr bwMode="auto">
          <a:xfrm rot="10800000">
            <a:off x="5580063" y="2304430"/>
            <a:ext cx="576262" cy="0"/>
          </a:xfrm>
          <a:prstGeom prst="line">
            <a:avLst/>
          </a:prstGeom>
          <a:noFill/>
          <a:ln w="12700" cap="flat" cmpd="sng" algn="ctr">
            <a:solidFill>
              <a:schemeClr val="tx2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Přímá spojovací čára 53"/>
          <p:cNvCxnSpPr/>
          <p:nvPr/>
        </p:nvCxnSpPr>
        <p:spPr bwMode="auto">
          <a:xfrm rot="10800000">
            <a:off x="5580063" y="1728167"/>
            <a:ext cx="576262" cy="0"/>
          </a:xfrm>
          <a:prstGeom prst="line">
            <a:avLst/>
          </a:prstGeom>
          <a:noFill/>
          <a:ln w="12700" cap="flat" cmpd="sng" algn="ctr">
            <a:solidFill>
              <a:schemeClr val="tx2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Přímá spojovací čára 54"/>
          <p:cNvCxnSpPr/>
          <p:nvPr/>
        </p:nvCxnSpPr>
        <p:spPr bwMode="auto">
          <a:xfrm rot="10800000">
            <a:off x="5580063" y="3528392"/>
            <a:ext cx="576262" cy="0"/>
          </a:xfrm>
          <a:prstGeom prst="line">
            <a:avLst/>
          </a:prstGeom>
          <a:noFill/>
          <a:ln w="12700" cap="flat" cmpd="sng" algn="ctr">
            <a:solidFill>
              <a:schemeClr val="tx2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Přímá spojovací čára 55"/>
          <p:cNvCxnSpPr/>
          <p:nvPr/>
        </p:nvCxnSpPr>
        <p:spPr bwMode="auto">
          <a:xfrm rot="10800000">
            <a:off x="5580063" y="4320555"/>
            <a:ext cx="576262" cy="0"/>
          </a:xfrm>
          <a:prstGeom prst="line">
            <a:avLst/>
          </a:prstGeom>
          <a:noFill/>
          <a:ln w="12700" cap="flat" cmpd="sng" algn="ctr">
            <a:solidFill>
              <a:schemeClr val="tx2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5" name="Přímá spojovací čára 114"/>
          <p:cNvCxnSpPr/>
          <p:nvPr/>
        </p:nvCxnSpPr>
        <p:spPr bwMode="auto">
          <a:xfrm rot="10800000" flipV="1">
            <a:off x="2987675" y="5760417"/>
            <a:ext cx="2376488" cy="361950"/>
          </a:xfrm>
          <a:prstGeom prst="line">
            <a:avLst/>
          </a:prstGeom>
          <a:noFill/>
          <a:ln w="12700" cap="flat" cmpd="sng" algn="ctr">
            <a:solidFill>
              <a:schemeClr val="tx2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838" y="5615955"/>
            <a:ext cx="814387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725" y="1296367"/>
            <a:ext cx="355600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3" name="Přímá spojovací čára 112"/>
          <p:cNvCxnSpPr/>
          <p:nvPr/>
        </p:nvCxnSpPr>
        <p:spPr bwMode="auto">
          <a:xfrm rot="10800000">
            <a:off x="2484438" y="5257180"/>
            <a:ext cx="2951162" cy="215900"/>
          </a:xfrm>
          <a:prstGeom prst="line">
            <a:avLst/>
          </a:prstGeom>
          <a:noFill/>
          <a:ln w="12700" cap="flat" cmpd="sng" algn="ctr">
            <a:solidFill>
              <a:schemeClr val="tx2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4" name="Přímá spojovací čára 103"/>
          <p:cNvCxnSpPr>
            <a:stCxn id="103" idx="1"/>
          </p:cNvCxnSpPr>
          <p:nvPr/>
        </p:nvCxnSpPr>
        <p:spPr bwMode="auto">
          <a:xfrm rot="10800000">
            <a:off x="5508625" y="5752480"/>
            <a:ext cx="2087563" cy="579437"/>
          </a:xfrm>
          <a:prstGeom prst="line">
            <a:avLst/>
          </a:prstGeom>
          <a:noFill/>
          <a:ln w="12700" cap="flat" cmpd="sng" algn="ctr">
            <a:solidFill>
              <a:schemeClr val="tx2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7" name="Přímá spojovací čára 106"/>
          <p:cNvCxnSpPr>
            <a:stCxn id="100" idx="1"/>
          </p:cNvCxnSpPr>
          <p:nvPr/>
        </p:nvCxnSpPr>
        <p:spPr bwMode="auto">
          <a:xfrm rot="10800000" flipV="1">
            <a:off x="5580063" y="5252417"/>
            <a:ext cx="1728787" cy="292100"/>
          </a:xfrm>
          <a:prstGeom prst="line">
            <a:avLst/>
          </a:prstGeom>
          <a:noFill/>
          <a:ln w="12700" cap="flat" cmpd="sng" algn="ctr">
            <a:solidFill>
              <a:schemeClr val="tx2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Přímá spojovací čára 64"/>
          <p:cNvCxnSpPr/>
          <p:nvPr/>
        </p:nvCxnSpPr>
        <p:spPr bwMode="auto">
          <a:xfrm>
            <a:off x="1343025" y="1785317"/>
            <a:ext cx="576263" cy="0"/>
          </a:xfrm>
          <a:prstGeom prst="line">
            <a:avLst/>
          </a:prstGeom>
          <a:noFill/>
          <a:ln w="12700" cap="flat" cmpd="sng" algn="ctr">
            <a:solidFill>
              <a:schemeClr val="tx2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66915C-4C0D-4967-9305-61A619914736}" type="slidenum">
              <a:rPr lang="cs-CZ" smtClean="0"/>
              <a:pPr>
                <a:defRPr/>
              </a:pPr>
              <a:t>36</a:t>
            </a:fld>
            <a:endParaRPr lang="cs-CZ" dirty="0"/>
          </a:p>
        </p:txBody>
      </p:sp>
      <p:sp>
        <p:nvSpPr>
          <p:cNvPr id="12304" name="Nadpis 1"/>
          <p:cNvSpPr>
            <a:spLocks noGrp="1"/>
          </p:cNvSpPr>
          <p:nvPr>
            <p:ph type="title"/>
          </p:nvPr>
        </p:nvSpPr>
        <p:spPr>
          <a:xfrm>
            <a:off x="323528" y="0"/>
            <a:ext cx="8640960" cy="98072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3200" dirty="0" smtClean="0"/>
              <a:t>HWg-Ares over SNMP = Concentrator 4Q 2012</a:t>
            </a:r>
            <a:endParaRPr lang="en-US" sz="32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43888" y="1512267"/>
            <a:ext cx="484187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32813" y="2591767"/>
            <a:ext cx="48260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32813" y="4104655"/>
            <a:ext cx="48260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62975" y="3599830"/>
            <a:ext cx="439738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56550" y="4104655"/>
            <a:ext cx="439738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532813" y="3096592"/>
            <a:ext cx="48260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956550" y="3082305"/>
            <a:ext cx="48260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956550" y="2591767"/>
            <a:ext cx="48260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ovéPole 14"/>
          <p:cNvSpPr txBox="1"/>
          <p:nvPr/>
        </p:nvSpPr>
        <p:spPr>
          <a:xfrm>
            <a:off x="6156325" y="2664792"/>
            <a:ext cx="1511300" cy="368300"/>
          </a:xfrm>
          <a:prstGeom prst="rect">
            <a:avLst/>
          </a:prstGeom>
          <a:solidFill>
            <a:schemeClr val="accent4">
              <a:lumMod val="10000"/>
              <a:lumOff val="9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None/>
              <a:defRPr/>
            </a:pPr>
            <a:r>
              <a:rPr lang="cs-CZ" sz="1800" dirty="0"/>
              <a:t>Poseidon</a:t>
            </a:r>
            <a:endParaRPr lang="en-US" sz="1800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6156325" y="3374405"/>
            <a:ext cx="1511300" cy="369887"/>
          </a:xfrm>
          <a:prstGeom prst="rect">
            <a:avLst/>
          </a:prstGeom>
          <a:solidFill>
            <a:schemeClr val="accent4">
              <a:lumMod val="10000"/>
              <a:lumOff val="9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None/>
              <a:defRPr/>
            </a:pPr>
            <a:r>
              <a:rPr lang="en-US" sz="1800" dirty="0"/>
              <a:t>Damocles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6156325" y="4104655"/>
            <a:ext cx="1511300" cy="369887"/>
          </a:xfrm>
          <a:prstGeom prst="rect">
            <a:avLst/>
          </a:prstGeom>
          <a:solidFill>
            <a:schemeClr val="accent4">
              <a:lumMod val="10000"/>
              <a:lumOff val="9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None/>
              <a:defRPr/>
            </a:pPr>
            <a:r>
              <a:rPr lang="en-US" sz="1800" dirty="0" smtClean="0"/>
              <a:t>HWg-PWR</a:t>
            </a:r>
            <a:endParaRPr lang="en-US" sz="1800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6156325" y="2088530"/>
            <a:ext cx="1511300" cy="368300"/>
          </a:xfrm>
          <a:prstGeom prst="rect">
            <a:avLst/>
          </a:prstGeom>
          <a:solidFill>
            <a:schemeClr val="accent4">
              <a:lumMod val="10000"/>
              <a:lumOff val="9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None/>
              <a:defRPr/>
            </a:pPr>
            <a:r>
              <a:rPr lang="en-US" sz="1800" dirty="0"/>
              <a:t>HWg-STE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6156325" y="1550367"/>
            <a:ext cx="1511300" cy="369888"/>
          </a:xfrm>
          <a:prstGeom prst="rect">
            <a:avLst/>
          </a:prstGeom>
          <a:solidFill>
            <a:schemeClr val="accent4">
              <a:lumMod val="10000"/>
              <a:lumOff val="9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None/>
              <a:defRPr/>
            </a:pPr>
            <a:r>
              <a:rPr lang="en-US" sz="1800" dirty="0"/>
              <a:t>HWg-WLD</a:t>
            </a:r>
          </a:p>
        </p:txBody>
      </p:sp>
      <p:cxnSp>
        <p:nvCxnSpPr>
          <p:cNvPr id="23" name="Přímá spojovací čára 22"/>
          <p:cNvCxnSpPr>
            <a:stCxn id="35" idx="1"/>
            <a:endCxn id="18" idx="3"/>
          </p:cNvCxnSpPr>
          <p:nvPr/>
        </p:nvCxnSpPr>
        <p:spPr bwMode="auto">
          <a:xfrm rot="10800000">
            <a:off x="7667625" y="2272680"/>
            <a:ext cx="576263" cy="4762"/>
          </a:xfrm>
          <a:prstGeom prst="line">
            <a:avLst/>
          </a:prstGeom>
          <a:noFill/>
          <a:ln w="12700" cap="flat" cmpd="sng" algn="ctr">
            <a:solidFill>
              <a:schemeClr val="tx2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Přímá spojovací čára 23"/>
          <p:cNvCxnSpPr>
            <a:stCxn id="19" idx="3"/>
            <a:endCxn id="7" idx="1"/>
          </p:cNvCxnSpPr>
          <p:nvPr/>
        </p:nvCxnSpPr>
        <p:spPr bwMode="auto">
          <a:xfrm>
            <a:off x="7667625" y="1734517"/>
            <a:ext cx="576263" cy="0"/>
          </a:xfrm>
          <a:prstGeom prst="line">
            <a:avLst/>
          </a:prstGeom>
          <a:noFill/>
          <a:ln w="12700" cap="flat" cmpd="sng" algn="ctr">
            <a:solidFill>
              <a:schemeClr val="tx2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5" name="Picture 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956550" y="3599830"/>
            <a:ext cx="48260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43888" y="2053605"/>
            <a:ext cx="484187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725" y="1440830"/>
            <a:ext cx="338138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TextovéPole 56"/>
          <p:cNvSpPr txBox="1"/>
          <p:nvPr/>
        </p:nvSpPr>
        <p:spPr>
          <a:xfrm>
            <a:off x="1962150" y="1588467"/>
            <a:ext cx="1601788" cy="368300"/>
          </a:xfrm>
          <a:prstGeom prst="rect">
            <a:avLst/>
          </a:prstGeom>
          <a:solidFill>
            <a:schemeClr val="accent4">
              <a:lumMod val="10000"/>
              <a:lumOff val="9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>
            <a:spAutoFit/>
          </a:bodyPr>
          <a:lstStyle/>
          <a:p>
            <a:pPr algn="r">
              <a:spcBef>
                <a:spcPct val="20000"/>
              </a:spcBef>
              <a:buClr>
                <a:schemeClr val="tx1"/>
              </a:buClr>
              <a:buNone/>
              <a:defRPr/>
            </a:pPr>
            <a:r>
              <a:rPr lang="en-US" sz="1800" dirty="0"/>
              <a:t>HWg-Tg11</a:t>
            </a:r>
          </a:p>
        </p:txBody>
      </p:sp>
      <p:sp>
        <p:nvSpPr>
          <p:cNvPr id="58" name="TextovéPole 57"/>
          <p:cNvSpPr txBox="1"/>
          <p:nvPr/>
        </p:nvSpPr>
        <p:spPr>
          <a:xfrm>
            <a:off x="1962150" y="2158380"/>
            <a:ext cx="1601788" cy="369887"/>
          </a:xfrm>
          <a:prstGeom prst="rect">
            <a:avLst/>
          </a:prstGeom>
          <a:solidFill>
            <a:schemeClr val="accent4">
              <a:lumMod val="10000"/>
              <a:lumOff val="9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>
            <a:spAutoFit/>
          </a:bodyPr>
          <a:lstStyle>
            <a:defPPr>
              <a:defRPr lang="en-US"/>
            </a:defPPr>
            <a:lvl1pPr algn="r">
              <a:buNone/>
              <a:defRPr sz="1800"/>
            </a:lvl1pPr>
          </a:lstStyle>
          <a:p>
            <a:r>
              <a:rPr lang="en-US" dirty="0"/>
              <a:t>HWg-Ares12</a:t>
            </a:r>
          </a:p>
        </p:txBody>
      </p:sp>
      <p:sp>
        <p:nvSpPr>
          <p:cNvPr id="59" name="TextovéPole 58"/>
          <p:cNvSpPr txBox="1"/>
          <p:nvPr/>
        </p:nvSpPr>
        <p:spPr>
          <a:xfrm>
            <a:off x="1962150" y="2752105"/>
            <a:ext cx="1601788" cy="368300"/>
          </a:xfrm>
          <a:prstGeom prst="rect">
            <a:avLst/>
          </a:prstGeom>
          <a:solidFill>
            <a:srgbClr val="FFFFCC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>
            <a:spAutoFit/>
          </a:bodyPr>
          <a:lstStyle>
            <a:defPPr>
              <a:defRPr lang="en-US"/>
            </a:defPPr>
            <a:lvl1pPr algn="ctr">
              <a:buNone/>
              <a:defRPr sz="1800"/>
            </a:lvl1pPr>
          </a:lstStyle>
          <a:p>
            <a:r>
              <a:rPr lang="en-US" dirty="0"/>
              <a:t>HWg-Ares20</a:t>
            </a:r>
          </a:p>
        </p:txBody>
      </p:sp>
      <p:sp>
        <p:nvSpPr>
          <p:cNvPr id="60" name="TextovéPole 59"/>
          <p:cNvSpPr txBox="1"/>
          <p:nvPr/>
        </p:nvSpPr>
        <p:spPr>
          <a:xfrm>
            <a:off x="1962150" y="3383930"/>
            <a:ext cx="1601788" cy="369887"/>
          </a:xfrm>
          <a:prstGeom prst="rect">
            <a:avLst/>
          </a:prstGeom>
          <a:solidFill>
            <a:srgbClr val="FFFFCC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>
            <a:spAutoFit/>
          </a:bodyPr>
          <a:lstStyle>
            <a:defPPr>
              <a:defRPr lang="en-US"/>
            </a:defPPr>
            <a:lvl1pPr algn="ctr">
              <a:buNone/>
              <a:defRPr sz="1800"/>
            </a:lvl1pPr>
          </a:lstStyle>
          <a:p>
            <a:r>
              <a:rPr lang="en-US" dirty="0"/>
              <a:t>HWg-</a:t>
            </a:r>
            <a:r>
              <a:rPr lang="en-US" dirty="0" err="1"/>
              <a:t>AresXX</a:t>
            </a:r>
            <a:endParaRPr lang="en-US" dirty="0"/>
          </a:p>
        </p:txBody>
      </p:sp>
      <p:pic>
        <p:nvPicPr>
          <p:cNvPr id="6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4888" y="1528142"/>
            <a:ext cx="48260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" name="Elipsa 65"/>
          <p:cNvSpPr/>
          <p:nvPr/>
        </p:nvSpPr>
        <p:spPr bwMode="auto">
          <a:xfrm>
            <a:off x="4067175" y="1583705"/>
            <a:ext cx="865188" cy="2881312"/>
          </a:xfrm>
          <a:prstGeom prst="ellipse">
            <a:avLst/>
          </a:prstGeom>
          <a:solidFill>
            <a:schemeClr val="accent4">
              <a:lumMod val="10000"/>
              <a:lumOff val="90000"/>
            </a:schemeClr>
          </a:solidFill>
          <a:ln w="38100" cap="flat" cmpd="sng" algn="ctr">
            <a:solidFill>
              <a:schemeClr val="accent4">
                <a:lumMod val="25000"/>
                <a:lumOff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88900" indent="444500">
              <a:spcBef>
                <a:spcPct val="20000"/>
              </a:spcBef>
              <a:buClr>
                <a:schemeClr val="tx1"/>
              </a:buClr>
              <a:buFontTx/>
              <a:buChar char="•"/>
              <a:tabLst>
                <a:tab pos="533400" algn="l"/>
              </a:tabLst>
              <a:defRPr/>
            </a:pP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7538" y="1799605"/>
            <a:ext cx="2190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2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2520330"/>
            <a:ext cx="2190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0200" y="2736230"/>
            <a:ext cx="2190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71588" y="2088530"/>
            <a:ext cx="484187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71588" y="3599830"/>
            <a:ext cx="484187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01750" y="3096592"/>
            <a:ext cx="439738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71588" y="2591767"/>
            <a:ext cx="484187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95325" y="2577480"/>
            <a:ext cx="484188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95325" y="2088530"/>
            <a:ext cx="484188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" name="Picture 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95325" y="3096592"/>
            <a:ext cx="484188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213" y="3599830"/>
            <a:ext cx="48260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" name="Zástupný symbol pro text 2"/>
          <p:cNvSpPr txBox="1">
            <a:spLocks/>
          </p:cNvSpPr>
          <p:nvPr/>
        </p:nvSpPr>
        <p:spPr bwMode="auto">
          <a:xfrm>
            <a:off x="3995738" y="3312492"/>
            <a:ext cx="100806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sz="1800" b="1" kern="0" dirty="0">
                <a:latin typeface="+mn-lt"/>
              </a:rPr>
              <a:t>GSM</a:t>
            </a:r>
            <a:br>
              <a:rPr lang="en-US" sz="1800" b="1" kern="0" dirty="0">
                <a:latin typeface="+mn-lt"/>
              </a:rPr>
            </a:br>
            <a:r>
              <a:rPr lang="en-US" sz="1000" b="1" kern="0" dirty="0">
                <a:latin typeface="+mn-lt"/>
              </a:rPr>
              <a:t>GPRS (3G)</a:t>
            </a:r>
            <a:endParaRPr lang="cs-CZ" sz="1000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endParaRPr lang="en-US" sz="4000" kern="0" dirty="0">
              <a:latin typeface="+mn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3848426">
            <a:off x="3625057" y="1735311"/>
            <a:ext cx="4572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" name="Picture 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3377932">
            <a:off x="3608388" y="2261567"/>
            <a:ext cx="4191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" name="Picture 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602038" y="3426792"/>
            <a:ext cx="419100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" name="Picture 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785959">
            <a:off x="3595688" y="2820367"/>
            <a:ext cx="4191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5" name="TextovéPole 84"/>
          <p:cNvSpPr txBox="1">
            <a:spLocks noChangeArrowheads="1"/>
          </p:cNvSpPr>
          <p:nvPr/>
        </p:nvSpPr>
        <p:spPr bwMode="auto">
          <a:xfrm>
            <a:off x="3924300" y="5254005"/>
            <a:ext cx="2016125" cy="866775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tx1"/>
              </a:buClr>
              <a:buNone/>
            </a:pPr>
            <a:r>
              <a:rPr lang="en-US" sz="2000" b="1" dirty="0" smtClean="0"/>
              <a:t>HWg</a:t>
            </a:r>
            <a:r>
              <a:rPr lang="cs-CZ" sz="2000" b="1" dirty="0"/>
              <a:t/>
            </a:r>
            <a:br>
              <a:rPr lang="cs-CZ" sz="2000" b="1" dirty="0"/>
            </a:br>
            <a:r>
              <a:rPr lang="en-US" sz="2000" b="1" dirty="0"/>
              <a:t>Concentrator</a:t>
            </a:r>
          </a:p>
        </p:txBody>
      </p:sp>
      <p:pic>
        <p:nvPicPr>
          <p:cNvPr id="89" name="Picture 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068995" flipH="1">
            <a:off x="3935413" y="4579317"/>
            <a:ext cx="652462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Skupina 123"/>
          <p:cNvGrpSpPr>
            <a:grpSpLocks/>
          </p:cNvGrpSpPr>
          <p:nvPr/>
        </p:nvGrpSpPr>
        <p:grpSpPr bwMode="auto">
          <a:xfrm>
            <a:off x="5648327" y="5041280"/>
            <a:ext cx="1803994" cy="1660077"/>
            <a:chOff x="5648751" y="4941168"/>
            <a:chExt cx="1803373" cy="1660123"/>
          </a:xfrm>
        </p:grpSpPr>
        <p:sp>
          <p:nvSpPr>
            <p:cNvPr id="96" name="TextovéPole 95"/>
            <p:cNvSpPr txBox="1"/>
            <p:nvPr/>
          </p:nvSpPr>
          <p:spPr>
            <a:xfrm>
              <a:off x="6258137" y="4941168"/>
              <a:ext cx="576064" cy="1152557"/>
            </a:xfrm>
            <a:prstGeom prst="rect">
              <a:avLst/>
            </a:prstGeom>
            <a:solidFill>
              <a:srgbClr val="FFFFCC"/>
            </a:solidFill>
            <a:ln w="63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tx1"/>
                </a:buClr>
                <a:buNone/>
                <a:defRPr/>
              </a:pPr>
              <a:endParaRPr lang="en-US" sz="1800" dirty="0"/>
            </a:p>
          </p:txBody>
        </p:sp>
        <p:pic>
          <p:nvPicPr>
            <p:cNvPr id="12355" name="Picture 5" descr="http://www.ok.gov/guide/images/bullist.jpg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6347812" y="5013176"/>
              <a:ext cx="342900" cy="342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56" name="Picture 7" descr="http://www.ok.gov/guide/images/bullist.jpg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6355432" y="5331688"/>
              <a:ext cx="342900" cy="342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57" name="TextovéPole 97"/>
            <p:cNvSpPr txBox="1">
              <a:spLocks noChangeArrowheads="1"/>
            </p:cNvSpPr>
            <p:nvPr/>
          </p:nvSpPr>
          <p:spPr bwMode="auto">
            <a:xfrm>
              <a:off x="5648751" y="6078056"/>
              <a:ext cx="1803373" cy="5232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20000"/>
                </a:spcBef>
                <a:buClr>
                  <a:schemeClr val="tx1"/>
                </a:buClr>
                <a:buNone/>
              </a:pPr>
              <a:r>
                <a:rPr lang="en-US" sz="1400" dirty="0">
                  <a:latin typeface="Calibri" pitchFamily="34" charset="0"/>
                </a:rPr>
                <a:t>Sensors </a:t>
              </a:r>
              <a:r>
                <a:rPr lang="en-US" sz="1400" dirty="0" smtClean="0">
                  <a:latin typeface="Calibri" pitchFamily="34" charset="0"/>
                </a:rPr>
                <a:t>list</a:t>
              </a:r>
              <a:br>
                <a:rPr lang="en-US" sz="1400" dirty="0" smtClean="0">
                  <a:latin typeface="Calibri" pitchFamily="34" charset="0"/>
                </a:rPr>
              </a:br>
              <a:r>
                <a:rPr lang="en-US" sz="1400" b="1" dirty="0" smtClean="0">
                  <a:solidFill>
                    <a:srgbClr val="FF0000"/>
                  </a:solidFill>
                  <a:latin typeface="Calibri" pitchFamily="34" charset="0"/>
                </a:rPr>
                <a:t>SNMP</a:t>
              </a:r>
              <a:r>
                <a:rPr lang="en-US" sz="1400" dirty="0" smtClean="0">
                  <a:latin typeface="Calibri" pitchFamily="34" charset="0"/>
                </a:rPr>
                <a:t> &amp; </a:t>
              </a:r>
              <a:r>
                <a:rPr lang="en-US" sz="1400" b="1" dirty="0" smtClean="0">
                  <a:solidFill>
                    <a:srgbClr val="FF0000"/>
                  </a:solidFill>
                  <a:latin typeface="Calibri" pitchFamily="34" charset="0"/>
                </a:rPr>
                <a:t>Modbus/TCP</a:t>
              </a:r>
              <a:endParaRPr lang="en-US" sz="1400" b="1" dirty="0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pic>
          <p:nvPicPr>
            <p:cNvPr id="12358" name="Picture 7" descr="http://www.ok.gov/guide/images/bullist.jpg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6353532" y="5661248"/>
              <a:ext cx="342900" cy="342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0" name="TextovéPole 99"/>
          <p:cNvSpPr txBox="1">
            <a:spLocks noChangeArrowheads="1"/>
          </p:cNvSpPr>
          <p:nvPr/>
        </p:nvSpPr>
        <p:spPr bwMode="auto">
          <a:xfrm>
            <a:off x="7308850" y="4960317"/>
            <a:ext cx="1727200" cy="5842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None/>
            </a:pPr>
            <a:r>
              <a:rPr lang="en-US" sz="1600"/>
              <a:t>Generic </a:t>
            </a:r>
            <a:r>
              <a:rPr lang="en-US" sz="1600" b="1"/>
              <a:t>SCADA</a:t>
            </a:r>
            <a:r>
              <a:rPr lang="en-US" sz="1600"/>
              <a:t/>
            </a:r>
            <a:br>
              <a:rPr lang="en-US" sz="1600"/>
            </a:br>
            <a:r>
              <a:rPr lang="en-US" sz="1600"/>
              <a:t>(</a:t>
            </a:r>
            <a:r>
              <a:rPr lang="en-US" sz="1200"/>
              <a:t>Modbus/TCP or XML)</a:t>
            </a:r>
            <a:endParaRPr lang="en-US" sz="1600"/>
          </a:p>
        </p:txBody>
      </p:sp>
      <p:sp>
        <p:nvSpPr>
          <p:cNvPr id="103" name="TextovéPole 102"/>
          <p:cNvSpPr txBox="1">
            <a:spLocks noChangeArrowheads="1"/>
          </p:cNvSpPr>
          <p:nvPr/>
        </p:nvSpPr>
        <p:spPr bwMode="auto">
          <a:xfrm>
            <a:off x="7596188" y="6039817"/>
            <a:ext cx="1439862" cy="5842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None/>
            </a:pPr>
            <a:r>
              <a:rPr lang="en-US" sz="1600"/>
              <a:t>Generic </a:t>
            </a:r>
            <a:r>
              <a:rPr lang="cs-CZ" sz="1600" b="1"/>
              <a:t>NMS</a:t>
            </a:r>
            <a:r>
              <a:rPr lang="en-US" sz="1600"/>
              <a:t/>
            </a:r>
            <a:br>
              <a:rPr lang="en-US" sz="1600"/>
            </a:br>
            <a:r>
              <a:rPr lang="en-US" sz="1600"/>
              <a:t>(</a:t>
            </a:r>
            <a:r>
              <a:rPr lang="cs-CZ" sz="1200"/>
              <a:t>SNMP</a:t>
            </a:r>
            <a:r>
              <a:rPr lang="en-US" sz="1200"/>
              <a:t>)</a:t>
            </a:r>
            <a:endParaRPr lang="en-US" sz="1600"/>
          </a:p>
        </p:txBody>
      </p:sp>
      <p:sp>
        <p:nvSpPr>
          <p:cNvPr id="111" name="TextovéPole 110"/>
          <p:cNvSpPr txBox="1"/>
          <p:nvPr/>
        </p:nvSpPr>
        <p:spPr>
          <a:xfrm>
            <a:off x="900113" y="5835030"/>
            <a:ext cx="2087562" cy="646112"/>
          </a:xfrm>
          <a:prstGeom prst="rect">
            <a:avLst/>
          </a:prstGeom>
          <a:solidFill>
            <a:srgbClr val="FFFFCC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tx1"/>
              </a:buClr>
              <a:buNone/>
              <a:defRPr/>
            </a:pPr>
            <a:r>
              <a:rPr lang="en-US" sz="1800" dirty="0"/>
              <a:t>HWg </a:t>
            </a:r>
            <a:r>
              <a:rPr lang="cs-CZ" sz="1800" dirty="0"/>
              <a:t>Online </a:t>
            </a:r>
            <a:r>
              <a:rPr lang="cs-CZ" sz="1800" dirty="0" err="1"/>
              <a:t>portal</a:t>
            </a:r>
            <a:r>
              <a:rPr lang="cs-CZ" sz="1800" dirty="0"/>
              <a:t/>
            </a:r>
            <a:br>
              <a:rPr lang="cs-CZ" sz="1800" dirty="0"/>
            </a:br>
            <a:r>
              <a:rPr lang="cs-CZ" sz="1800" b="1" dirty="0" err="1"/>
              <a:t>Sensdesk.com</a:t>
            </a:r>
            <a:endParaRPr lang="en-US" sz="1800" b="1" dirty="0"/>
          </a:p>
        </p:txBody>
      </p:sp>
      <p:sp>
        <p:nvSpPr>
          <p:cNvPr id="112" name="TextovéPole 111"/>
          <p:cNvSpPr txBox="1"/>
          <p:nvPr/>
        </p:nvSpPr>
        <p:spPr>
          <a:xfrm>
            <a:off x="900113" y="5112717"/>
            <a:ext cx="1584325" cy="36988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tx1"/>
              </a:buClr>
              <a:buNone/>
              <a:defRPr/>
            </a:pPr>
            <a:r>
              <a:rPr lang="cs-CZ" sz="1800" dirty="0"/>
              <a:t>HWg-PDMS</a:t>
            </a:r>
            <a:endParaRPr lang="en-US" sz="1800" dirty="0"/>
          </a:p>
        </p:txBody>
      </p:sp>
      <p:sp>
        <p:nvSpPr>
          <p:cNvPr id="129" name="TextovéPole 128"/>
          <p:cNvSpPr txBox="1">
            <a:spLocks noChangeArrowheads="1"/>
          </p:cNvSpPr>
          <p:nvPr/>
        </p:nvSpPr>
        <p:spPr bwMode="auto">
          <a:xfrm>
            <a:off x="3890020" y="5219675"/>
            <a:ext cx="2087562" cy="936625"/>
          </a:xfrm>
          <a:prstGeom prst="rect">
            <a:avLst/>
          </a:prstGeom>
          <a:noFill/>
          <a:ln w="63500">
            <a:solidFill>
              <a:srgbClr val="C00000"/>
            </a:solidFill>
            <a:miter lim="800000"/>
            <a:headEnd/>
            <a:tailEnd/>
          </a:ln>
        </p:spPr>
        <p:txBody>
          <a:bodyPr/>
          <a:lstStyle/>
          <a:p>
            <a:pPr>
              <a:buNone/>
            </a:pPr>
            <a:endParaRPr lang="en-US" sz="1600" dirty="0"/>
          </a:p>
        </p:txBody>
      </p:sp>
      <p:cxnSp>
        <p:nvCxnSpPr>
          <p:cNvPr id="5" name="Přímá spojnice 4"/>
          <p:cNvCxnSpPr/>
          <p:nvPr/>
        </p:nvCxnSpPr>
        <p:spPr bwMode="auto">
          <a:xfrm flipH="1" flipV="1">
            <a:off x="3573796" y="4876180"/>
            <a:ext cx="316224" cy="343496"/>
          </a:xfrm>
          <a:prstGeom prst="lin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" name="Picture 2" descr="http://icons.iconarchive.com/icons/visualpharm/hardware/256/server-icon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9134" y="4105176"/>
            <a:ext cx="93610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TextovéPole 77"/>
          <p:cNvSpPr txBox="1">
            <a:spLocks noChangeArrowheads="1"/>
          </p:cNvSpPr>
          <p:nvPr/>
        </p:nvSpPr>
        <p:spPr bwMode="auto">
          <a:xfrm>
            <a:off x="6238629" y="5031297"/>
            <a:ext cx="576262" cy="1152525"/>
          </a:xfrm>
          <a:prstGeom prst="rect">
            <a:avLst/>
          </a:prstGeom>
          <a:noFill/>
          <a:ln w="63500">
            <a:solidFill>
              <a:srgbClr val="C00000"/>
            </a:solidFill>
            <a:miter lim="800000"/>
            <a:headEnd/>
            <a:tailEnd/>
          </a:ln>
        </p:spPr>
        <p:txBody>
          <a:bodyPr/>
          <a:lstStyle/>
          <a:p>
            <a:pPr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39608633"/>
      </p:ext>
    </p:extLst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000"/>
                            </p:stCondLst>
                            <p:childTnLst>
                              <p:par>
                                <p:cTn id="1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500"/>
                            </p:stCondLst>
                            <p:childTnLst>
                              <p:par>
                                <p:cTn id="15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500"/>
                            </p:stCondLst>
                            <p:childTnLst>
                              <p:par>
                                <p:cTn id="27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1000"/>
                            </p:stCondLst>
                            <p:childTnLst>
                              <p:par>
                                <p:cTn id="28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2000"/>
                            </p:stCondLst>
                            <p:childTnLst>
                              <p:par>
                                <p:cTn id="29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4" dur="2000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2000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6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9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2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5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2000"/>
                            </p:stCondLst>
                            <p:childTnLst>
                              <p:par>
                                <p:cTn id="3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500"/>
                            </p:stCondLst>
                            <p:childTnLst>
                              <p:par>
                                <p:cTn id="34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000"/>
                            </p:stCondLst>
                            <p:childTnLst>
                              <p:par>
                                <p:cTn id="3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1500"/>
                            </p:stCondLst>
                            <p:childTnLst>
                              <p:par>
                                <p:cTn id="3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500"/>
                            </p:stCondLst>
                            <p:childTnLst>
                              <p:par>
                                <p:cTn id="37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8" fill="hold">
                      <p:stCondLst>
                        <p:cond delay="indefinite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6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8" fill="hold">
                      <p:stCondLst>
                        <p:cond delay="indefinite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6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500"/>
                            </p:stCondLst>
                            <p:childTnLst>
                              <p:par>
                                <p:cTn id="39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1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2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1000"/>
                            </p:stCondLst>
                            <p:childTnLst>
                              <p:par>
                                <p:cTn id="40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57" grpId="0" animBg="1"/>
      <p:bldP spid="58" grpId="0" animBg="1"/>
      <p:bldP spid="59" grpId="0" animBg="1"/>
      <p:bldP spid="60" grpId="0" animBg="1"/>
      <p:bldP spid="66" grpId="0" animBg="1"/>
      <p:bldP spid="80" grpId="0"/>
      <p:bldP spid="85" grpId="0" animBg="1"/>
      <p:bldP spid="103" grpId="0" animBg="1"/>
      <p:bldP spid="111" grpId="0" animBg="1"/>
      <p:bldP spid="111" grpId="1" animBg="1"/>
      <p:bldP spid="111" grpId="2" animBg="1"/>
      <p:bldP spid="112" grpId="0" animBg="1"/>
      <p:bldP spid="112" grpId="1" animBg="1"/>
      <p:bldP spid="112" grpId="2" animBg="1"/>
      <p:bldP spid="129" grpId="0" animBg="1"/>
      <p:bldP spid="7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350393-9643-4C06-BC1D-03CA4F989086}" type="slidenum">
              <a:rPr lang="en-US" noProof="0" smtClean="0"/>
              <a:pPr>
                <a:defRPr/>
              </a:pPr>
              <a:t>37</a:t>
            </a:fld>
            <a:endParaRPr lang="en-US" noProof="0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HWg-Ares: Web portal</a:t>
            </a:r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458" y="44624"/>
            <a:ext cx="1360221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Zástupný symbol pro obsah 4"/>
          <p:cNvSpPr txBox="1">
            <a:spLocks/>
          </p:cNvSpPr>
          <p:nvPr/>
        </p:nvSpPr>
        <p:spPr bwMode="auto">
          <a:xfrm>
            <a:off x="251520" y="1340768"/>
            <a:ext cx="8516243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eaLnBrk="0" hangingPunct="0">
              <a:buClrTx/>
              <a:buFont typeface="Wingdings" pitchFamily="2" charset="2"/>
              <a:buNone/>
              <a:defRPr kumimoji="0" lang="en-US" sz="32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  <a:lvl2pPr marL="742950" indent="-285750" eaLnBrk="0" hangingPunct="0">
              <a:buClrTx/>
              <a:buSzPct val="55000"/>
              <a:buFont typeface="Wingdings" pitchFamily="2" charset="2"/>
              <a:buChar char="§"/>
              <a:defRPr>
                <a:latin typeface="+mn-lt"/>
              </a:defRPr>
            </a:lvl2pPr>
            <a:lvl3pPr marL="1085850" indent="-228600" eaLnBrk="0" hangingPunct="0">
              <a:buClrTx/>
              <a:buSzPct val="65000"/>
              <a:buFont typeface="Wingdings" pitchFamily="2" charset="2"/>
              <a:buChar char="§"/>
              <a:defRPr sz="2400">
                <a:latin typeface="+mn-lt"/>
              </a:defRPr>
            </a:lvl3pPr>
            <a:lvl4pPr marL="1428750" indent="-228600" eaLnBrk="0" hangingPunct="0">
              <a:buClrTx/>
              <a:buSzPct val="85000"/>
              <a:buFont typeface="Wingdings" pitchFamily="2" charset="2"/>
              <a:buChar char="§"/>
              <a:defRPr sz="2000">
                <a:latin typeface="+mn-lt"/>
              </a:defRPr>
            </a:lvl4pPr>
            <a:lvl5pPr marL="1771650" indent="-228600" eaLnBrk="0" hangingPunct="0">
              <a:buClrTx/>
              <a:buSzPct val="80000"/>
              <a:buFont typeface="Wingdings" pitchFamily="2" charset="2"/>
              <a:buChar char="§"/>
              <a:defRPr sz="2000">
                <a:latin typeface="+mn-lt"/>
              </a:defRPr>
            </a:lvl5pPr>
            <a:lvl6pPr marL="222885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>
                <a:latin typeface="+mn-lt"/>
              </a:defRPr>
            </a:lvl6pPr>
            <a:lvl7pPr marL="268605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>
                <a:latin typeface="+mn-lt"/>
              </a:defRPr>
            </a:lvl7pPr>
            <a:lvl8pPr marL="314325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>
                <a:latin typeface="+mn-lt"/>
              </a:defRPr>
            </a:lvl8pPr>
            <a:lvl9pPr marL="360045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>
                <a:latin typeface="+mn-lt"/>
              </a:defRPr>
            </a:lvl9pPr>
          </a:lstStyle>
          <a:p>
            <a:r>
              <a:rPr lang="en-US" sz="2800" b="0" dirty="0" smtClean="0"/>
              <a:t>HW group will present in 2Q it’s own fully free web portal for the Ares data collection. It’ll be EXAMPLE not competition for the 3</a:t>
            </a:r>
            <a:r>
              <a:rPr lang="en-US" sz="2800" b="0" baseline="30000" dirty="0" smtClean="0"/>
              <a:t>rd</a:t>
            </a:r>
            <a:r>
              <a:rPr lang="en-US" sz="2800" b="0" dirty="0" smtClean="0"/>
              <a:t> party solutions.</a:t>
            </a:r>
            <a:endParaRPr lang="en-US" sz="2800" b="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852936"/>
            <a:ext cx="7505700" cy="390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707647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text 6"/>
          <p:cNvSpPr>
            <a:spLocks noGrp="1"/>
          </p:cNvSpPr>
          <p:nvPr>
            <p:ph idx="1"/>
          </p:nvPr>
        </p:nvSpPr>
        <p:spPr>
          <a:xfrm>
            <a:off x="251520" y="2395538"/>
            <a:ext cx="8892480" cy="4129087"/>
          </a:xfrm>
        </p:spPr>
        <p:txBody>
          <a:bodyPr/>
          <a:lstStyle/>
          <a:p>
            <a:pPr marL="371475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tabLst>
                <a:tab pos="361950" algn="l"/>
              </a:tabLst>
              <a:defRPr/>
            </a:pPr>
            <a:r>
              <a:rPr lang="en-US" sz="2000" dirty="0" smtClean="0">
                <a:solidFill>
                  <a:srgbClr val="1F497D"/>
                </a:solidFill>
              </a:rPr>
              <a:t>Online portal (cloud service), monitor your sensors without any software just online portal.</a:t>
            </a:r>
          </a:p>
          <a:p>
            <a:pPr marL="371475" indent="-285750">
              <a:spcBef>
                <a:spcPts val="600"/>
              </a:spcBef>
              <a:spcAft>
                <a:spcPts val="600"/>
              </a:spcAft>
              <a:tabLst>
                <a:tab pos="361950" algn="l"/>
              </a:tabLst>
              <a:defRPr/>
            </a:pPr>
            <a:r>
              <a:rPr lang="en-US" sz="2000" dirty="0">
                <a:solidFill>
                  <a:srgbClr val="1F497D"/>
                </a:solidFill>
              </a:rPr>
              <a:t>Central storage for all data &amp; values, Graphs of values &amp; data export</a:t>
            </a:r>
          </a:p>
          <a:p>
            <a:pPr marL="371475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tabLst>
                <a:tab pos="361950" algn="l"/>
              </a:tabLst>
              <a:defRPr/>
            </a:pPr>
            <a:r>
              <a:rPr lang="en-US" sz="2000" b="1" dirty="0" smtClean="0">
                <a:solidFill>
                  <a:srgbClr val="1F497D"/>
                </a:solidFill>
              </a:rPr>
              <a:t>Free web service for </a:t>
            </a:r>
            <a:r>
              <a:rPr lang="en-US" sz="2000" u="sng" dirty="0" smtClean="0">
                <a:solidFill>
                  <a:srgbClr val="1F497D"/>
                </a:solidFill>
              </a:rPr>
              <a:t>HWg Push</a:t>
            </a:r>
            <a:r>
              <a:rPr lang="en-US" sz="2000" dirty="0" smtClean="0">
                <a:solidFill>
                  <a:srgbClr val="1F497D"/>
                </a:solidFill>
              </a:rPr>
              <a:t> devices  </a:t>
            </a:r>
            <a:br>
              <a:rPr lang="en-US" sz="2000" dirty="0" smtClean="0">
                <a:solidFill>
                  <a:srgbClr val="1F497D"/>
                </a:solidFill>
              </a:rPr>
            </a:br>
            <a:r>
              <a:rPr lang="en-US" sz="2000" dirty="0" smtClean="0">
                <a:solidFill>
                  <a:srgbClr val="1F497D"/>
                </a:solidFill>
              </a:rPr>
              <a:t>(HWg-Ares, HWg-PWR, HWg-STE Push).</a:t>
            </a:r>
          </a:p>
          <a:p>
            <a:pPr marL="371475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tabLst>
                <a:tab pos="361950" algn="l"/>
              </a:tabLst>
              <a:defRPr/>
            </a:pPr>
            <a:r>
              <a:rPr lang="en-US" sz="2000" b="1" dirty="0" smtClean="0">
                <a:solidFill>
                  <a:srgbClr val="1F497D"/>
                </a:solidFill>
              </a:rPr>
              <a:t>One click installation</a:t>
            </a:r>
            <a:r>
              <a:rPr lang="en-US" sz="2000" dirty="0" smtClean="0">
                <a:solidFill>
                  <a:srgbClr val="1F497D"/>
                </a:solidFill>
              </a:rPr>
              <a:t> with default </a:t>
            </a:r>
            <a:r>
              <a:rPr lang="en-US" sz="2000" u="sng" dirty="0" smtClean="0">
                <a:solidFill>
                  <a:srgbClr val="1F497D"/>
                </a:solidFill>
              </a:rPr>
              <a:t>HWg-STE Push</a:t>
            </a:r>
            <a:r>
              <a:rPr lang="en-US" sz="2000" dirty="0" smtClean="0">
                <a:solidFill>
                  <a:srgbClr val="1F497D"/>
                </a:solidFill>
              </a:rPr>
              <a:t> device </a:t>
            </a:r>
          </a:p>
          <a:p>
            <a:pPr marL="85725" indent="0">
              <a:spcBef>
                <a:spcPts val="600"/>
              </a:spcBef>
              <a:spcAft>
                <a:spcPts val="600"/>
              </a:spcAft>
              <a:buNone/>
              <a:tabLst>
                <a:tab pos="361950" algn="l"/>
              </a:tabLst>
              <a:defRPr/>
            </a:pPr>
            <a:endParaRPr lang="en-US" sz="2000" dirty="0" smtClean="0">
              <a:solidFill>
                <a:srgbClr val="1F497D"/>
              </a:solidFill>
            </a:endParaRPr>
          </a:p>
          <a:p>
            <a:pPr marL="371475" indent="-285750">
              <a:buFont typeface="Wingdings" pitchFamily="2" charset="2"/>
              <a:buChar char="§"/>
              <a:defRPr/>
            </a:pPr>
            <a:r>
              <a:rPr lang="en-US" sz="2000" b="1" u="sng" dirty="0" smtClean="0">
                <a:solidFill>
                  <a:srgbClr val="1F497D"/>
                </a:solidFill>
              </a:rPr>
              <a:t>Will </a:t>
            </a:r>
            <a:r>
              <a:rPr lang="en-US" sz="2000" b="1" u="sng" dirty="0">
                <a:solidFill>
                  <a:srgbClr val="1F497D"/>
                </a:solidFill>
              </a:rPr>
              <a:t>be ready in </a:t>
            </a:r>
            <a:r>
              <a:rPr lang="en-US" sz="2000" b="1" u="sng" dirty="0" smtClean="0">
                <a:solidFill>
                  <a:srgbClr val="1F497D"/>
                </a:solidFill>
              </a:rPr>
              <a:t>June 2012</a:t>
            </a:r>
            <a:r>
              <a:rPr lang="en-US" sz="2000" dirty="0" smtClean="0">
                <a:solidFill>
                  <a:srgbClr val="1F497D"/>
                </a:solidFill>
              </a:rPr>
              <a:t> (Provided by HW group itself)</a:t>
            </a:r>
            <a:endParaRPr lang="en-US" sz="2000" dirty="0">
              <a:solidFill>
                <a:srgbClr val="1F497D"/>
              </a:solidFill>
            </a:endParaRPr>
          </a:p>
          <a:p>
            <a:pPr marL="449263" indent="-363538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361950" algn="l"/>
              </a:tabLst>
              <a:defRPr/>
            </a:pPr>
            <a:endParaRPr lang="en-US" sz="1600" dirty="0" smtClean="0">
              <a:solidFill>
                <a:srgbClr val="1F497D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BA6C42-4C4F-493F-AD74-663F92BEBB0B}" type="slidenum">
              <a:rPr lang="en-US"/>
              <a:pPr>
                <a:defRPr/>
              </a:pPr>
              <a:t>38</a:t>
            </a:fld>
            <a:endParaRPr lang="en-US"/>
          </a:p>
        </p:txBody>
      </p:sp>
      <p:sp>
        <p:nvSpPr>
          <p:cNvPr id="27651" name="Nadpis 5"/>
          <p:cNvSpPr>
            <a:spLocks noGrp="1"/>
          </p:cNvSpPr>
          <p:nvPr>
            <p:ph type="title"/>
          </p:nvPr>
        </p:nvSpPr>
        <p:spPr>
          <a:xfrm>
            <a:off x="395536" y="0"/>
            <a:ext cx="8712968" cy="980728"/>
          </a:xfrm>
          <a:ln/>
        </p:spPr>
        <p:txBody>
          <a:bodyPr/>
          <a:lstStyle/>
          <a:p>
            <a:r>
              <a:rPr lang="en-US" dirty="0" smtClean="0"/>
              <a:t>SensDesk.com: web portal </a:t>
            </a:r>
            <a:r>
              <a:rPr lang="cs-CZ" dirty="0" smtClean="0"/>
              <a:t>(</a:t>
            </a:r>
            <a:r>
              <a:rPr lang="en-US" dirty="0" smtClean="0"/>
              <a:t>cloud service</a:t>
            </a:r>
            <a:r>
              <a:rPr lang="cs-CZ" dirty="0" smtClean="0"/>
              <a:t>)</a:t>
            </a:r>
            <a:endParaRPr lang="en-US" dirty="0" smtClean="0"/>
          </a:p>
        </p:txBody>
      </p:sp>
      <p:pic>
        <p:nvPicPr>
          <p:cNvPr id="27653" name="Picture 2" descr="Z:\SensDesk\DI\DI_Design\Logo_SensDesk\SenDesk-M2M-portal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8" t="21175" r="2411" b="14857"/>
          <a:stretch>
            <a:fillRect/>
          </a:stretch>
        </p:blipFill>
        <p:spPr bwMode="auto">
          <a:xfrm>
            <a:off x="250825" y="1366838"/>
            <a:ext cx="69342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572301"/>
      </p:ext>
    </p:extLst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dpis 6"/>
          <p:cNvSpPr>
            <a:spLocks noGrp="1"/>
          </p:cNvSpPr>
          <p:nvPr>
            <p:ph type="title"/>
          </p:nvPr>
        </p:nvSpPr>
        <p:spPr>
          <a:xfrm>
            <a:off x="395288" y="0"/>
            <a:ext cx="8569325" cy="981075"/>
          </a:xfrm>
          <a:ln/>
        </p:spPr>
        <p:txBody>
          <a:bodyPr/>
          <a:lstStyle/>
          <a:p>
            <a:r>
              <a:rPr lang="en-US" smtClean="0"/>
              <a:t>SensDesk user account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704C54-BF2E-4F9E-A8C2-4802977B69FD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" t="3342" r="1256"/>
          <a:stretch>
            <a:fillRect/>
          </a:stretch>
        </p:blipFill>
        <p:spPr bwMode="auto">
          <a:xfrm>
            <a:off x="184150" y="1412875"/>
            <a:ext cx="8669338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8486475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79512" y="3068960"/>
            <a:ext cx="2435262" cy="710803"/>
          </a:xfrm>
        </p:spPr>
        <p:txBody>
          <a:bodyPr/>
          <a:lstStyle/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2400" b="1" dirty="0" smtClean="0"/>
              <a:t>3 sensors</a:t>
            </a: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HWg-Ares 12 / 14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61541">
            <a:off x="6522993" y="2864802"/>
            <a:ext cx="2487120" cy="1926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099" y="4869160"/>
            <a:ext cx="2393206" cy="1881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Zástupný symbol pro číslo snímku 2"/>
          <p:cNvSpPr>
            <a:spLocks noGrp="1"/>
          </p:cNvSpPr>
          <p:nvPr>
            <p:ph type="sldNum" sz="quarter" idx="10"/>
          </p:nvPr>
        </p:nvSpPr>
        <p:spPr>
          <a:xfrm>
            <a:off x="7412038" y="6626225"/>
            <a:ext cx="1697037" cy="231775"/>
          </a:xfrm>
        </p:spPr>
        <p:txBody>
          <a:bodyPr/>
          <a:lstStyle/>
          <a:p>
            <a:pPr>
              <a:defRPr/>
            </a:pPr>
            <a:fld id="{2224CEE8-781C-4317-8E30-2C4B25EF67DB}" type="slidenum">
              <a:rPr lang="cs-CZ" smtClean="0"/>
              <a:pPr>
                <a:defRPr/>
              </a:pPr>
              <a:t>4</a:t>
            </a:fld>
            <a:endParaRPr lang="cs-CZ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7" y="1196752"/>
            <a:ext cx="9045777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4211960" y="1927865"/>
            <a:ext cx="79208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200" b="1" dirty="0" smtClean="0">
                <a:solidFill>
                  <a:srgbClr val="FF0000"/>
                </a:solidFill>
              </a:rPr>
              <a:t>3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4211960" y="2268855"/>
            <a:ext cx="79208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200" b="1" dirty="0" smtClean="0">
                <a:solidFill>
                  <a:srgbClr val="FF0000"/>
                </a:solidFill>
              </a:rPr>
              <a:t>14</a:t>
            </a:r>
            <a:endParaRPr lang="en-US" sz="1200" b="1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839" y="2871490"/>
            <a:ext cx="2500313" cy="1421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400" b="5400"/>
          <a:stretch/>
        </p:blipFill>
        <p:spPr bwMode="auto">
          <a:xfrm>
            <a:off x="1763688" y="4509120"/>
            <a:ext cx="4157663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Zástupný symbol pro obsah 4"/>
          <p:cNvSpPr txBox="1">
            <a:spLocks/>
          </p:cNvSpPr>
          <p:nvPr/>
        </p:nvSpPr>
        <p:spPr bwMode="auto">
          <a:xfrm>
            <a:off x="179512" y="4521371"/>
            <a:ext cx="2435262" cy="710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55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65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12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z="2400" b="1" dirty="0" smtClean="0"/>
              <a:t>14 sensors</a:t>
            </a:r>
          </a:p>
        </p:txBody>
      </p:sp>
    </p:spTree>
    <p:extLst>
      <p:ext uri="{BB962C8B-B14F-4D97-AF65-F5344CB8AC3E}">
        <p14:creationId xmlns:p14="http://schemas.microsoft.com/office/powerpoint/2010/main" val="859115867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12776"/>
            <a:ext cx="2352675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400" dirty="0" smtClean="0"/>
              <a:t>Power Jack + Terminal block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400" dirty="0" smtClean="0"/>
              <a:t>Ext. power 9-30V DC enable industrial usage</a:t>
            </a:r>
            <a:br>
              <a:rPr lang="en-US" sz="2400" dirty="0" smtClean="0"/>
            </a:br>
            <a:endParaRPr lang="en-US" sz="2400" dirty="0" smtClean="0"/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400" dirty="0"/>
              <a:t>USB is for configuration only.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(No power from the USB interface.)</a:t>
            </a:r>
            <a:br>
              <a:rPr lang="en-US" sz="2400" dirty="0" smtClean="0"/>
            </a:br>
            <a:endParaRPr lang="en-US" sz="1800" dirty="0" smtClean="0"/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400" b="1" dirty="0" smtClean="0"/>
              <a:t>DEVICE RESET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Most easy to reset device on the table is to plug in-out the SIM card. It’s SW reset. HW reset is button next to GSM antenna (You’ll need pen or wire to push it).</a:t>
            </a:r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endParaRPr lang="en-US" sz="2400" b="1" dirty="0" smtClean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350393-9643-4C06-BC1D-03CA4F989086}" type="slidenum">
              <a:rPr lang="en-US" noProof="0" smtClean="0"/>
              <a:pPr>
                <a:defRPr/>
              </a:pPr>
              <a:t>40</a:t>
            </a:fld>
            <a:endParaRPr lang="en-US" noProof="0" dirty="0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HWg-Ares: Other technical notes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412776"/>
            <a:ext cx="1630363" cy="182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012" y="3721521"/>
            <a:ext cx="2125663" cy="136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Přímá spojnice 2"/>
          <p:cNvCxnSpPr/>
          <p:nvPr/>
        </p:nvCxnSpPr>
        <p:spPr bwMode="auto">
          <a:xfrm flipV="1">
            <a:off x="3059832" y="4797152"/>
            <a:ext cx="4752528" cy="576064"/>
          </a:xfrm>
          <a:prstGeom prst="lin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82160211"/>
      </p:ext>
    </p:extLst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251521" y="1600200"/>
            <a:ext cx="6192688" cy="4924425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400" dirty="0" smtClean="0"/>
              <a:t>HWg-Ares 12 </a:t>
            </a:r>
            <a:r>
              <a:rPr lang="en-US" sz="2400" b="1" dirty="0" smtClean="0"/>
              <a:t>plain unit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400" dirty="0"/>
              <a:t>HWg-Ares </a:t>
            </a:r>
            <a:r>
              <a:rPr lang="en-US" sz="2400" dirty="0" smtClean="0"/>
              <a:t>12 </a:t>
            </a:r>
            <a:r>
              <a:rPr lang="en-US" sz="2400" b="1" dirty="0" smtClean="0"/>
              <a:t>bulk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1400" dirty="0" smtClean="0"/>
              <a:t>Plain unit + “Mount </a:t>
            </a:r>
            <a:r>
              <a:rPr lang="en-US" sz="1400" dirty="0"/>
              <a:t>plate type D”.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400" dirty="0" smtClean="0"/>
              <a:t>HWg-Ares </a:t>
            </a:r>
            <a:r>
              <a:rPr lang="en-US" sz="2400" dirty="0"/>
              <a:t>12 </a:t>
            </a:r>
            <a:r>
              <a:rPr lang="en-US" sz="2400" b="1" dirty="0" err="1"/>
              <a:t>Tset</a:t>
            </a:r>
            <a:r>
              <a:rPr lang="en-US" sz="2400" b="1" dirty="0"/>
              <a:t>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1400" dirty="0" smtClean="0"/>
              <a:t>Plain unit + “Mount </a:t>
            </a:r>
            <a:r>
              <a:rPr lang="en-US" sz="1400" dirty="0"/>
              <a:t>plate type D</a:t>
            </a:r>
            <a:r>
              <a:rPr lang="en-US" sz="1400" dirty="0" smtClean="0"/>
              <a:t>” + sensor + 4band antenna + adaptor..</a:t>
            </a:r>
            <a:endParaRPr lang="en-US" sz="2400" dirty="0"/>
          </a:p>
          <a:p>
            <a:pPr>
              <a:spcBef>
                <a:spcPts val="1200"/>
              </a:spcBef>
              <a:spcAft>
                <a:spcPts val="600"/>
              </a:spcAft>
            </a:pPr>
            <a:endParaRPr lang="en-US" sz="2400" dirty="0" smtClean="0"/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400" dirty="0"/>
              <a:t>Standard </a:t>
            </a:r>
            <a:r>
              <a:rPr lang="en-US" sz="2400" b="1" dirty="0"/>
              <a:t>DIN RAIL holder </a:t>
            </a:r>
            <a:r>
              <a:rPr lang="en-US" sz="2400" dirty="0"/>
              <a:t>can be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screw on HWg-Ares plain unit.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400" dirty="0" smtClean="0"/>
              <a:t>DIN RAIL holder can be rotated as you wish. </a:t>
            </a:r>
            <a:br>
              <a:rPr lang="en-US" sz="2400" dirty="0" smtClean="0"/>
            </a:br>
            <a:endParaRPr lang="en-US" sz="1800" dirty="0" smtClean="0"/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endParaRPr lang="en-US" sz="2400" b="1" dirty="0" smtClean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350393-9643-4C06-BC1D-03CA4F989086}" type="slidenum">
              <a:rPr lang="en-US" noProof="0" smtClean="0"/>
              <a:pPr>
                <a:defRPr/>
              </a:pPr>
              <a:t>41</a:t>
            </a:fld>
            <a:endParaRPr lang="en-US" noProof="0" dirty="0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HWg-Ares: DIN / Wall Montage 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486" y="1412776"/>
            <a:ext cx="2815007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 descr="G:\images\products\DIN_Rail_box_holder_600025_8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004" y="4581128"/>
            <a:ext cx="2267969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Přímá spojnice 2"/>
          <p:cNvCxnSpPr/>
          <p:nvPr/>
        </p:nvCxnSpPr>
        <p:spPr bwMode="auto">
          <a:xfrm flipH="1">
            <a:off x="7380312" y="5013176"/>
            <a:ext cx="576064" cy="432048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11" name="Přímá spojnice 10"/>
          <p:cNvCxnSpPr/>
          <p:nvPr/>
        </p:nvCxnSpPr>
        <p:spPr bwMode="auto">
          <a:xfrm flipH="1">
            <a:off x="7380312" y="2240868"/>
            <a:ext cx="576065" cy="36004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14" name="Přímá spojnice 13"/>
          <p:cNvCxnSpPr/>
          <p:nvPr/>
        </p:nvCxnSpPr>
        <p:spPr bwMode="auto">
          <a:xfrm>
            <a:off x="7668344" y="1916832"/>
            <a:ext cx="24645" cy="720080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832038137"/>
      </p:ext>
    </p:extLst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07504" y="1484784"/>
            <a:ext cx="4104456" cy="864096"/>
          </a:xfrm>
        </p:spPr>
        <p:txBody>
          <a:bodyPr/>
          <a:lstStyle/>
          <a:p>
            <a:pPr marL="0" lvl="0" indent="0">
              <a:buNone/>
            </a:pPr>
            <a:r>
              <a:rPr lang="en-US" sz="1800" dirty="0" smtClean="0"/>
              <a:t>Poseidon 2250 GSM </a:t>
            </a:r>
            <a:r>
              <a:rPr lang="en-US" sz="1800" dirty="0" err="1" smtClean="0"/>
              <a:t>Tset</a:t>
            </a:r>
            <a:r>
              <a:rPr lang="en-US" sz="1800" dirty="0"/>
              <a:t>	</a:t>
            </a:r>
            <a:r>
              <a:rPr lang="en-US" sz="1800" dirty="0" smtClean="0"/>
              <a:t>    = </a:t>
            </a:r>
            <a:r>
              <a:rPr lang="en-US" sz="1800" b="1" dirty="0" smtClean="0"/>
              <a:t>746 €</a:t>
            </a:r>
            <a:endParaRPr lang="en-US" sz="1800" dirty="0">
              <a:solidFill>
                <a:srgbClr val="C00000"/>
              </a:solidFill>
            </a:endParaRPr>
          </a:p>
          <a:p>
            <a:pPr marL="0" lvl="0" indent="0">
              <a:buNone/>
            </a:pPr>
            <a:endParaRPr lang="en-US" sz="1800" dirty="0" smtClean="0"/>
          </a:p>
          <a:p>
            <a:pPr marL="0" lvl="0" indent="0">
              <a:buNone/>
            </a:pPr>
            <a:endParaRPr lang="en-US" sz="1800" dirty="0"/>
          </a:p>
          <a:p>
            <a:pPr marL="0" lvl="0" indent="0">
              <a:buNone/>
            </a:pPr>
            <a:r>
              <a:rPr lang="en-US" sz="1800" dirty="0" smtClean="0"/>
              <a:t>Poseidon 4002 </a:t>
            </a:r>
            <a:r>
              <a:rPr lang="en-US" sz="1800" dirty="0" err="1" smtClean="0"/>
              <a:t>Tset</a:t>
            </a:r>
            <a:r>
              <a:rPr lang="en-US" sz="1800" dirty="0" smtClean="0"/>
              <a:t> </a:t>
            </a:r>
            <a:r>
              <a:rPr lang="en-US" sz="1800" dirty="0"/>
              <a:t>+ GSM </a:t>
            </a:r>
            <a:r>
              <a:rPr lang="en-US" sz="1800" dirty="0" smtClean="0"/>
              <a:t>= </a:t>
            </a:r>
            <a:r>
              <a:rPr lang="en-US" sz="1800" b="1" dirty="0" smtClean="0"/>
              <a:t>1143 €</a:t>
            </a:r>
            <a:endParaRPr lang="en-US" sz="1800" dirty="0">
              <a:solidFill>
                <a:srgbClr val="C00000"/>
              </a:solidFill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HWg-Ares: Price definition (RWP)</a:t>
            </a:r>
            <a:endParaRPr lang="en-US" dirty="0"/>
          </a:p>
        </p:txBody>
      </p:sp>
      <p:sp>
        <p:nvSpPr>
          <p:cNvPr id="6" name="Zástupný symbol pro obsah 4"/>
          <p:cNvSpPr txBox="1">
            <a:spLocks/>
          </p:cNvSpPr>
          <p:nvPr/>
        </p:nvSpPr>
        <p:spPr bwMode="auto">
          <a:xfrm>
            <a:off x="611560" y="5949280"/>
            <a:ext cx="3672408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55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65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HWg-Ares 12 plain = </a:t>
            </a:r>
            <a:r>
              <a:rPr lang="en-US" sz="2000" b="1" dirty="0" smtClean="0">
                <a:solidFill>
                  <a:srgbClr val="FF0000"/>
                </a:solidFill>
              </a:rPr>
              <a:t>480 €</a:t>
            </a:r>
            <a:endParaRPr lang="en-US" sz="2000" dirty="0" smtClean="0">
              <a:solidFill>
                <a:srgbClr val="FF0000"/>
              </a:solidFill>
            </a:endParaRPr>
          </a:p>
          <a:p>
            <a:pPr marL="0" indent="0">
              <a:buFont typeface="Wingdings" pitchFamily="2" charset="2"/>
              <a:buNone/>
            </a:pPr>
            <a:r>
              <a:rPr lang="en-US" sz="2000" b="1" dirty="0" smtClean="0"/>
              <a:t>HWg-Ares 12 </a:t>
            </a:r>
            <a:r>
              <a:rPr lang="en-US" sz="2000" b="1" dirty="0" err="1" smtClean="0"/>
              <a:t>Tset</a:t>
            </a:r>
            <a:r>
              <a:rPr lang="en-US" sz="2000" b="1" dirty="0" smtClean="0"/>
              <a:t> = 549 €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7" name="Zástupný symbol pro obsah 4"/>
          <p:cNvSpPr txBox="1">
            <a:spLocks/>
          </p:cNvSpPr>
          <p:nvPr/>
        </p:nvSpPr>
        <p:spPr bwMode="auto">
          <a:xfrm>
            <a:off x="4644008" y="5948486"/>
            <a:ext cx="3672408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55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65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2000" dirty="0" smtClean="0"/>
              <a:t>HWg-Ares 14 plain = </a:t>
            </a:r>
            <a:r>
              <a:rPr lang="en-US" sz="2000" b="1" dirty="0" smtClean="0"/>
              <a:t>650 €</a:t>
            </a:r>
            <a:endParaRPr lang="en-US" sz="2000" dirty="0" smtClean="0">
              <a:solidFill>
                <a:srgbClr val="C00000"/>
              </a:solidFill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631" y="3933056"/>
            <a:ext cx="2393206" cy="1881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61541">
            <a:off x="1035385" y="3787077"/>
            <a:ext cx="2487120" cy="1926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Zástupný symbol pro číslo snímku 5"/>
          <p:cNvSpPr>
            <a:spLocks noGrp="1"/>
          </p:cNvSpPr>
          <p:nvPr>
            <p:ph type="sldNum" sz="quarter" idx="10"/>
          </p:nvPr>
        </p:nvSpPr>
        <p:spPr>
          <a:xfrm>
            <a:off x="7412038" y="6626225"/>
            <a:ext cx="1697037" cy="231775"/>
          </a:xfrm>
        </p:spPr>
        <p:txBody>
          <a:bodyPr/>
          <a:lstStyle/>
          <a:p>
            <a:pPr>
              <a:defRPr/>
            </a:pPr>
            <a:fld id="{88350393-9643-4C06-BC1D-03CA4F989086}" type="slidenum">
              <a:rPr lang="en-US" noProof="0" smtClean="0"/>
              <a:pPr>
                <a:defRPr/>
              </a:pPr>
              <a:t>42</a:t>
            </a:fld>
            <a:endParaRPr lang="en-US" noProof="0" dirty="0"/>
          </a:p>
        </p:txBody>
      </p:sp>
      <p:pic>
        <p:nvPicPr>
          <p:cNvPr id="1026" name="Picture 2" descr="G:\images\products\GSM_ModemcomG10b_600312_25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484784"/>
            <a:ext cx="1589162" cy="158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images\products\Poseidon_2250_600183_FR_25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340769"/>
            <a:ext cx="1361913" cy="887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:\images\products\Poseidon_4001_600345_25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972" y="2348880"/>
            <a:ext cx="2381250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3840665"/>
      </p:ext>
    </p:extLst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07504" y="1484784"/>
            <a:ext cx="8856984" cy="4824536"/>
          </a:xfrm>
        </p:spPr>
        <p:txBody>
          <a:bodyPr/>
          <a:lstStyle/>
          <a:p>
            <a:pPr marL="0" lvl="0" indent="0">
              <a:buNone/>
            </a:pPr>
            <a:r>
              <a:rPr lang="en-US" sz="2400" b="1" dirty="0" smtClean="0"/>
              <a:t>Why the HWg-Ares do not cost </a:t>
            </a:r>
            <a:r>
              <a:rPr lang="en-US" sz="2400" b="1" dirty="0"/>
              <a:t>100</a:t>
            </a:r>
            <a:r>
              <a:rPr lang="en-US" sz="2400" b="1" dirty="0" smtClean="0"/>
              <a:t>€ ?</a:t>
            </a:r>
          </a:p>
          <a:p>
            <a:pPr marL="0" lvl="0" indent="0">
              <a:buNone/>
            </a:pPr>
            <a:endParaRPr lang="en-US" sz="1400" dirty="0"/>
          </a:p>
          <a:p>
            <a:pPr>
              <a:spcBef>
                <a:spcPts val="600"/>
              </a:spcBef>
              <a:spcAft>
                <a:spcPts val="1200"/>
              </a:spcAft>
              <a:buFont typeface="+mj-lt"/>
              <a:buAutoNum type="arabicParenR"/>
            </a:pPr>
            <a:r>
              <a:rPr lang="en-US" sz="2000" dirty="0" smtClean="0"/>
              <a:t>Device with Battery inside, 10 years and not for 3 years only</a:t>
            </a:r>
          </a:p>
          <a:p>
            <a:pPr>
              <a:spcBef>
                <a:spcPts val="600"/>
              </a:spcBef>
              <a:spcAft>
                <a:spcPts val="1200"/>
              </a:spcAft>
              <a:buFont typeface="+mj-lt"/>
              <a:buAutoNum type="arabicParenR"/>
            </a:pPr>
            <a:r>
              <a:rPr lang="en-US" sz="2000" dirty="0" smtClean="0"/>
              <a:t>You can buy sensors &amp; SW from us = </a:t>
            </a:r>
            <a:br>
              <a:rPr lang="en-US" sz="2000" dirty="0" smtClean="0"/>
            </a:br>
            <a:r>
              <a:rPr lang="en-US" sz="2000" dirty="0" smtClean="0">
                <a:solidFill>
                  <a:srgbClr val="C00000"/>
                </a:solidFill>
              </a:rPr>
              <a:t>Ares is a system, not just device itself.</a:t>
            </a:r>
          </a:p>
          <a:p>
            <a:pPr>
              <a:spcBef>
                <a:spcPts val="600"/>
              </a:spcBef>
              <a:spcAft>
                <a:spcPts val="1200"/>
              </a:spcAft>
              <a:buFont typeface="+mj-lt"/>
              <a:buAutoNum type="arabicParenR"/>
            </a:pPr>
            <a:r>
              <a:rPr lang="en-US" sz="2000" dirty="0" smtClean="0"/>
              <a:t>HWg-Ares is a Industrial quality = reliable product.</a:t>
            </a:r>
          </a:p>
          <a:p>
            <a:pPr>
              <a:spcBef>
                <a:spcPts val="600"/>
              </a:spcBef>
              <a:spcAft>
                <a:spcPts val="1200"/>
              </a:spcAft>
              <a:buFont typeface="+mj-lt"/>
              <a:buAutoNum type="arabicParenR"/>
            </a:pPr>
            <a:r>
              <a:rPr lang="en-US" sz="2000" dirty="0"/>
              <a:t>You </a:t>
            </a:r>
            <a:r>
              <a:rPr lang="en-US" sz="2000"/>
              <a:t>can </a:t>
            </a:r>
            <a:r>
              <a:rPr lang="en-US" sz="2000" smtClean="0"/>
              <a:t>save </a:t>
            </a:r>
            <a:r>
              <a:rPr lang="en-US" sz="2000" dirty="0"/>
              <a:t>a </a:t>
            </a:r>
            <a:r>
              <a:rPr lang="en-US" sz="2000" dirty="0" smtClean="0"/>
              <a:t>time. It’s very easy to use &amp; install. </a:t>
            </a:r>
          </a:p>
          <a:p>
            <a:pPr>
              <a:spcBef>
                <a:spcPts val="600"/>
              </a:spcBef>
              <a:spcAft>
                <a:spcPts val="1200"/>
              </a:spcAft>
              <a:buFont typeface="+mj-lt"/>
              <a:buAutoNum type="arabicParenR"/>
            </a:pPr>
            <a:r>
              <a:rPr lang="en-US" sz="2000" dirty="0" smtClean="0"/>
              <a:t>It’s ready for </a:t>
            </a:r>
            <a:r>
              <a:rPr lang="en-US" sz="2000" dirty="0" smtClean="0">
                <a:solidFill>
                  <a:srgbClr val="C00000"/>
                </a:solidFill>
              </a:rPr>
              <a:t>hundreds sites </a:t>
            </a:r>
            <a:r>
              <a:rPr lang="en-US" sz="2000" dirty="0" smtClean="0"/>
              <a:t>installation (FOTA).</a:t>
            </a:r>
          </a:p>
          <a:p>
            <a:pPr>
              <a:spcBef>
                <a:spcPts val="600"/>
              </a:spcBef>
              <a:spcAft>
                <a:spcPts val="1200"/>
              </a:spcAft>
              <a:buFont typeface="+mj-lt"/>
              <a:buAutoNum type="arabicParenR"/>
            </a:pPr>
            <a:r>
              <a:rPr lang="en-US" sz="2000" dirty="0" smtClean="0"/>
              <a:t>It can be combined with standard LAN monitoring devices </a:t>
            </a:r>
            <a:br>
              <a:rPr lang="en-US" sz="2000" dirty="0" smtClean="0"/>
            </a:br>
            <a:r>
              <a:rPr lang="en-US" sz="2000" dirty="0" smtClean="0"/>
              <a:t>(based on SNMP) &amp; other HW group sensors.</a:t>
            </a:r>
          </a:p>
          <a:p>
            <a:pPr>
              <a:spcBef>
                <a:spcPts val="600"/>
              </a:spcBef>
              <a:spcAft>
                <a:spcPts val="1200"/>
              </a:spcAft>
              <a:buFont typeface="+mj-lt"/>
              <a:buAutoNum type="arabicParenR"/>
            </a:pPr>
            <a:r>
              <a:rPr lang="en-US" sz="2000" dirty="0" smtClean="0"/>
              <a:t>HW group distributors provides you better service &amp; help with system Integration than box moving companies with China’s product for 100€.</a:t>
            </a:r>
          </a:p>
          <a:p>
            <a:pPr marL="0" lvl="0" indent="0">
              <a:buNone/>
            </a:pPr>
            <a:endParaRPr lang="en-US" sz="1800" dirty="0">
              <a:solidFill>
                <a:srgbClr val="C00000"/>
              </a:solidFill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HWg-Ares: Price argumentation</a:t>
            </a:r>
            <a:endParaRPr lang="en-US" dirty="0"/>
          </a:p>
        </p:txBody>
      </p:sp>
      <p:sp>
        <p:nvSpPr>
          <p:cNvPr id="10" name="Zástupný symbol pro číslo snímku 5"/>
          <p:cNvSpPr>
            <a:spLocks noGrp="1"/>
          </p:cNvSpPr>
          <p:nvPr>
            <p:ph type="sldNum" sz="quarter" idx="10"/>
          </p:nvPr>
        </p:nvSpPr>
        <p:spPr>
          <a:xfrm>
            <a:off x="7412038" y="6626225"/>
            <a:ext cx="1697037" cy="231775"/>
          </a:xfrm>
        </p:spPr>
        <p:txBody>
          <a:bodyPr/>
          <a:lstStyle/>
          <a:p>
            <a:pPr>
              <a:defRPr/>
            </a:pPr>
            <a:fld id="{88350393-9643-4C06-BC1D-03CA4F989086}" type="slidenum">
              <a:rPr lang="en-US" noProof="0" smtClean="0"/>
              <a:pPr>
                <a:defRPr/>
              </a:pPr>
              <a:t>43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53992456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7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2400" b="1" dirty="0"/>
              <a:t>HWg-Ares </a:t>
            </a:r>
            <a:r>
              <a:rPr lang="en-US" sz="2400" b="1" dirty="0" smtClean="0"/>
              <a:t>12 </a:t>
            </a:r>
            <a:r>
              <a:rPr lang="en-US" sz="2400" b="1" dirty="0" err="1" smtClean="0"/>
              <a:t>Tset</a:t>
            </a:r>
            <a:r>
              <a:rPr lang="en-US" sz="2400" b="1" dirty="0"/>
              <a:t> </a:t>
            </a:r>
            <a:r>
              <a:rPr lang="en-US" sz="2400" b="1" dirty="0" smtClean="0"/>
              <a:t>package can be used </a:t>
            </a:r>
            <a:br>
              <a:rPr lang="en-US" sz="2400" b="1" dirty="0" smtClean="0"/>
            </a:br>
            <a:r>
              <a:rPr lang="en-US" sz="2400" b="1" dirty="0" smtClean="0"/>
              <a:t>all around the world, even it increase </a:t>
            </a:r>
            <a:br>
              <a:rPr lang="en-US" sz="2400" b="1" dirty="0" smtClean="0"/>
            </a:br>
            <a:r>
              <a:rPr lang="en-US" sz="2400" b="1" dirty="0" smtClean="0"/>
              <a:t>a bit costs of the set:</a:t>
            </a:r>
            <a:endParaRPr lang="en-US" sz="2400" dirty="0" smtClean="0"/>
          </a:p>
          <a:p>
            <a:pPr marL="447675" indent="-361950"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400" dirty="0" smtClean="0"/>
              <a:t>4 band external antenna (3m cable)</a:t>
            </a:r>
          </a:p>
          <a:p>
            <a:pPr marL="447675" indent="-361950"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400" dirty="0"/>
              <a:t>International (EU / UK / USA) power </a:t>
            </a:r>
            <a:r>
              <a:rPr lang="en-US" sz="2400" dirty="0" smtClean="0"/>
              <a:t>adaptor</a:t>
            </a:r>
            <a:br>
              <a:rPr lang="en-US" sz="2400" dirty="0" smtClean="0"/>
            </a:br>
            <a:endParaRPr lang="en-US" sz="2400" dirty="0" smtClean="0"/>
          </a:p>
          <a:p>
            <a:pPr marL="447675" indent="-361950"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400" dirty="0" err="1" smtClean="0"/>
              <a:t>Tset</a:t>
            </a:r>
            <a:r>
              <a:rPr lang="en-US" sz="2400" dirty="0" smtClean="0"/>
              <a:t> = Temperature sensor 3m included</a:t>
            </a:r>
          </a:p>
          <a:p>
            <a:pPr marL="447675" indent="-361950"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400" dirty="0" smtClean="0"/>
              <a:t>Mount </a:t>
            </a:r>
            <a:r>
              <a:rPr lang="en-US" sz="2400" dirty="0"/>
              <a:t>plate type D</a:t>
            </a:r>
          </a:p>
          <a:p>
            <a:pPr marL="447675" indent="-361950"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400" dirty="0" smtClean="0"/>
              <a:t>USB cable for configuration</a:t>
            </a:r>
          </a:p>
          <a:p>
            <a:pPr marL="447675" indent="-361950"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400" dirty="0" smtClean="0"/>
              <a:t>DVD with PDF manuals &amp; </a:t>
            </a:r>
            <a:r>
              <a:rPr lang="cs-CZ" sz="2400" dirty="0" smtClean="0"/>
              <a:t>HWg-PDMS </a:t>
            </a:r>
            <a:r>
              <a:rPr lang="en-US" sz="2400" dirty="0" smtClean="0"/>
              <a:t>software </a:t>
            </a:r>
            <a:endParaRPr lang="cs-CZ" sz="2400" dirty="0" smtClean="0"/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endParaRPr lang="en-US" sz="2400" b="1" dirty="0" smtClean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350393-9643-4C06-BC1D-03CA4F989086}" type="slidenum">
              <a:rPr lang="en-US" noProof="0" smtClean="0"/>
              <a:pPr>
                <a:defRPr/>
              </a:pPr>
              <a:t>44</a:t>
            </a:fld>
            <a:endParaRPr lang="en-US" noProof="0" dirty="0"/>
          </a:p>
        </p:txBody>
      </p:sp>
      <p:sp>
        <p:nvSpPr>
          <p:cNvPr id="7" name="Nadpis 6"/>
          <p:cNvSpPr>
            <a:spLocks noGrp="1"/>
          </p:cNvSpPr>
          <p:nvPr>
            <p:ph type="title" idx="11"/>
          </p:nvPr>
        </p:nvSpPr>
        <p:spPr>
          <a:xfrm>
            <a:off x="107504" y="66328"/>
            <a:ext cx="8136904" cy="914400"/>
          </a:xfrm>
        </p:spPr>
        <p:txBody>
          <a:bodyPr/>
          <a:lstStyle/>
          <a:p>
            <a:r>
              <a:rPr lang="en-US" dirty="0" smtClean="0"/>
              <a:t>HWg-Ares </a:t>
            </a:r>
            <a:r>
              <a:rPr lang="en-US" dirty="0" err="1" smtClean="0"/>
              <a:t>Tset</a:t>
            </a:r>
            <a:r>
              <a:rPr lang="en-US" dirty="0"/>
              <a:t> </a:t>
            </a:r>
            <a:r>
              <a:rPr lang="en-US" dirty="0" smtClean="0"/>
              <a:t>is International ready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204864"/>
            <a:ext cx="1888604" cy="2703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8467784"/>
      </p:ext>
    </p:extLst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51520" y="1600200"/>
            <a:ext cx="8892480" cy="4924425"/>
          </a:xfrm>
        </p:spPr>
        <p:txBody>
          <a:bodyPr/>
          <a:lstStyle/>
          <a:p>
            <a:pPr lvl="0"/>
            <a:r>
              <a:rPr lang="en-US" sz="1800" b="1" dirty="0"/>
              <a:t>HWg-Ares 12: GSM Thermometer with Email (GPRS) and SMS alerts.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Remote environment monitoring installed anywhere you want within 1 minute. </a:t>
            </a:r>
            <a:br>
              <a:rPr lang="en-US" sz="1800" dirty="0"/>
            </a:br>
            <a:r>
              <a:rPr lang="en-US" sz="1800" dirty="0"/>
              <a:t>Internal battery for several hours backup. Free software, data connected to the Web portal or SCADA/SNMP systems</a:t>
            </a:r>
            <a:r>
              <a:rPr lang="en-US" sz="1800" dirty="0" smtClean="0"/>
              <a:t>.</a:t>
            </a:r>
          </a:p>
          <a:p>
            <a:pPr lvl="0"/>
            <a:endParaRPr lang="en-US" sz="1800" dirty="0" smtClean="0"/>
          </a:p>
          <a:p>
            <a:pPr lvl="0"/>
            <a:r>
              <a:rPr lang="en-US" sz="1800" b="1" dirty="0"/>
              <a:t>Internal highlights</a:t>
            </a:r>
            <a:r>
              <a:rPr lang="en-US" sz="1800" dirty="0" smtClean="0"/>
              <a:t>:</a:t>
            </a:r>
          </a:p>
          <a:p>
            <a:pPr marL="714375" indent="-266700">
              <a:spcBef>
                <a:spcPts val="300"/>
              </a:spcBef>
              <a:spcAft>
                <a:spcPts val="1200"/>
              </a:spcAft>
            </a:pPr>
            <a:r>
              <a:rPr lang="en-US" sz="2000" dirty="0"/>
              <a:t>Internal battery </a:t>
            </a:r>
            <a:r>
              <a:rPr lang="en-US" sz="2000" dirty="0" smtClean="0"/>
              <a:t>(alert to power failure, 10 years)</a:t>
            </a:r>
            <a:endParaRPr lang="en-US" sz="2000" dirty="0"/>
          </a:p>
          <a:p>
            <a:pPr marL="714375" indent="-266700">
              <a:spcBef>
                <a:spcPts val="300"/>
              </a:spcBef>
              <a:spcAft>
                <a:spcPts val="1200"/>
              </a:spcAft>
            </a:pPr>
            <a:r>
              <a:rPr lang="en-US" sz="2000" dirty="0" smtClean="0"/>
              <a:t>Any </a:t>
            </a:r>
            <a:r>
              <a:rPr lang="en-US" sz="2000" b="1" dirty="0" smtClean="0"/>
              <a:t>sensor </a:t>
            </a:r>
            <a:r>
              <a:rPr lang="cs-CZ" sz="2000" b="1" dirty="0" err="1" smtClean="0"/>
              <a:t>can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be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connected</a:t>
            </a:r>
            <a:r>
              <a:rPr lang="cs-CZ" sz="2000" b="1" dirty="0" smtClean="0"/>
              <a:t> </a:t>
            </a:r>
            <a:r>
              <a:rPr lang="en-US" sz="2000" b="1" dirty="0" smtClean="0"/>
              <a:t>&amp; Any software</a:t>
            </a:r>
            <a:r>
              <a:rPr lang="en-US" sz="2000" dirty="0" smtClean="0"/>
              <a:t> (3</a:t>
            </a:r>
            <a:r>
              <a:rPr lang="en-US" sz="2000" baseline="30000" dirty="0" smtClean="0"/>
              <a:t>rd</a:t>
            </a:r>
            <a:r>
              <a:rPr lang="en-US" sz="2000" dirty="0" smtClean="0"/>
              <a:t> party incl.) export</a:t>
            </a:r>
          </a:p>
          <a:p>
            <a:pPr marL="714375" indent="-266700">
              <a:spcBef>
                <a:spcPts val="300"/>
              </a:spcBef>
              <a:spcAft>
                <a:spcPts val="1200"/>
              </a:spcAft>
            </a:pPr>
            <a:r>
              <a:rPr lang="en-US" sz="2000" dirty="0" smtClean="0"/>
              <a:t>Ready for </a:t>
            </a:r>
            <a:r>
              <a:rPr lang="en-US" sz="2000" b="1" dirty="0" smtClean="0"/>
              <a:t>hundreds sites </a:t>
            </a:r>
            <a:r>
              <a:rPr lang="en-US" sz="2000" dirty="0" smtClean="0"/>
              <a:t>installation (FOTA, battery, ..)</a:t>
            </a:r>
            <a:endParaRPr lang="en-US" sz="2000" dirty="0"/>
          </a:p>
          <a:p>
            <a:pPr marL="714375" indent="-266700">
              <a:spcBef>
                <a:spcPts val="300"/>
              </a:spcBef>
              <a:spcAft>
                <a:spcPts val="1200"/>
              </a:spcAft>
            </a:pPr>
            <a:r>
              <a:rPr lang="en-US" sz="2000" dirty="0" smtClean="0"/>
              <a:t>With our PDMS SW you can </a:t>
            </a:r>
            <a:r>
              <a:rPr lang="en-US" sz="2000" b="1" dirty="0" smtClean="0"/>
              <a:t>install pilot tomorrow</a:t>
            </a:r>
            <a:r>
              <a:rPr lang="en-US" sz="2000" dirty="0" smtClean="0"/>
              <a:t>! </a:t>
            </a:r>
          </a:p>
          <a:p>
            <a:pPr lvl="0"/>
            <a:endParaRPr lang="en-US" sz="18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HW group will present competition research. </a:t>
            </a:r>
            <a:br>
              <a:rPr lang="en-US" sz="2000" dirty="0" smtClean="0"/>
            </a:br>
            <a:r>
              <a:rPr lang="en-US" sz="2000" dirty="0" smtClean="0">
                <a:solidFill>
                  <a:srgbClr val="C00000"/>
                </a:solidFill>
              </a:rPr>
              <a:t>NDA signed required.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350393-9643-4C06-BC1D-03CA4F989086}" type="slidenum">
              <a:rPr lang="en-US" noProof="0" smtClean="0"/>
              <a:pPr>
                <a:defRPr/>
              </a:pPr>
              <a:t>45</a:t>
            </a:fld>
            <a:endParaRPr lang="en-US" noProof="0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HWg-Ares: Marketing message</a:t>
            </a:r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458" y="44624"/>
            <a:ext cx="1360221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://samingersoll.com/wp-content/uploads/2011/03/7-Components-for-Creating-Your-Main-Marketing-Message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797152"/>
            <a:ext cx="3045874" cy="228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317060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51520" y="1600200"/>
            <a:ext cx="8892480" cy="4924425"/>
          </a:xfrm>
        </p:spPr>
        <p:txBody>
          <a:bodyPr/>
          <a:lstStyle/>
          <a:p>
            <a:pPr marL="762000" indent="-676275">
              <a:spcBef>
                <a:spcPts val="1200"/>
              </a:spcBef>
              <a:buFont typeface="+mj-lt"/>
              <a:buAutoNum type="arabicParenR"/>
            </a:pPr>
            <a:r>
              <a:rPr lang="en-US" sz="2000" dirty="0"/>
              <a:t>Test the SMS functions from the Ares unit.</a:t>
            </a:r>
          </a:p>
          <a:p>
            <a:pPr marL="762000" indent="-676275">
              <a:spcBef>
                <a:spcPts val="1200"/>
              </a:spcBef>
              <a:buFont typeface="+mj-lt"/>
              <a:buAutoNum type="arabicParenR"/>
            </a:pPr>
            <a:r>
              <a:rPr lang="en-US" sz="2000" dirty="0"/>
              <a:t>Simply install HWg-PDMS 2.x, make an email on the free account (</a:t>
            </a:r>
            <a:r>
              <a:rPr lang="en-US" sz="2000" u="sng" dirty="0">
                <a:hlinkClick r:id="rId2"/>
              </a:rPr>
              <a:t>www.gmx.com</a:t>
            </a:r>
            <a:r>
              <a:rPr lang="en-US" sz="2000" dirty="0"/>
              <a:t> for </a:t>
            </a:r>
            <a:r>
              <a:rPr lang="en-US" sz="2000" dirty="0" smtClean="0"/>
              <a:t>example). It’ll be dedicated to your PDMS only and connect </a:t>
            </a:r>
            <a:r>
              <a:rPr lang="en-US" sz="2000" dirty="0"/>
              <a:t>it thought POP3 account.</a:t>
            </a:r>
          </a:p>
          <a:p>
            <a:pPr marL="762000" indent="-676275">
              <a:spcBef>
                <a:spcPts val="1200"/>
              </a:spcBef>
              <a:buFont typeface="+mj-lt"/>
              <a:buAutoNum type="arabicParenR"/>
            </a:pPr>
            <a:r>
              <a:rPr lang="en-US" sz="2000" dirty="0" smtClean="0"/>
              <a:t>Enable logger for each 5 minutes. </a:t>
            </a:r>
            <a:br>
              <a:rPr lang="en-US" sz="2000" dirty="0" smtClean="0"/>
            </a:br>
            <a:r>
              <a:rPr lang="en-US" sz="2000" dirty="0" smtClean="0"/>
              <a:t>Send log </a:t>
            </a:r>
            <a:r>
              <a:rPr lang="en-US" sz="2000" dirty="0"/>
              <a:t>emails from the HWg-Ares unit </a:t>
            </a:r>
            <a:r>
              <a:rPr lang="en-US" sz="2000" dirty="0" smtClean="0"/>
              <a:t>every </a:t>
            </a:r>
            <a:r>
              <a:rPr lang="en-US" sz="2000" dirty="0"/>
              <a:t>one </a:t>
            </a:r>
            <a:r>
              <a:rPr lang="en-US" sz="2000" dirty="0" smtClean="0"/>
              <a:t>hour to this email. </a:t>
            </a:r>
            <a:br>
              <a:rPr lang="en-US" sz="2000" dirty="0" smtClean="0"/>
            </a:br>
            <a:r>
              <a:rPr lang="en-US" sz="2000" b="1" dirty="0" smtClean="0"/>
              <a:t>You should see data in the PDMS every hour.</a:t>
            </a:r>
            <a:br>
              <a:rPr lang="en-US" sz="2000" b="1" dirty="0" smtClean="0"/>
            </a:br>
            <a:endParaRPr lang="en-US" sz="2000" b="1" dirty="0"/>
          </a:p>
          <a:p>
            <a:pPr marL="762000" indent="-676275">
              <a:spcBef>
                <a:spcPts val="1200"/>
              </a:spcBef>
              <a:buFont typeface="+mj-lt"/>
              <a:buAutoNum type="arabicParenR"/>
            </a:pPr>
            <a:r>
              <a:rPr lang="en-US" sz="2000" dirty="0" smtClean="0"/>
              <a:t>Please test sending emails with all your local GSM operators.</a:t>
            </a:r>
            <a:br>
              <a:rPr lang="en-US" sz="2000" dirty="0" smtClean="0"/>
            </a:br>
            <a:r>
              <a:rPr lang="en-US" sz="2000" dirty="0" smtClean="0"/>
              <a:t>Send us APN </a:t>
            </a:r>
            <a:r>
              <a:rPr lang="en-US" sz="2000" dirty="0"/>
              <a:t>and Internet </a:t>
            </a:r>
            <a:r>
              <a:rPr lang="en-US" sz="2000" dirty="0" smtClean="0"/>
              <a:t>settings </a:t>
            </a:r>
            <a:r>
              <a:rPr lang="en-US" sz="2000" dirty="0"/>
              <a:t>for all </a:t>
            </a:r>
            <a:r>
              <a:rPr lang="en-US" sz="2000" dirty="0" smtClean="0"/>
              <a:t>operators </a:t>
            </a:r>
            <a:r>
              <a:rPr lang="en-US" sz="2000" dirty="0"/>
              <a:t>in your country.</a:t>
            </a:r>
            <a:br>
              <a:rPr lang="en-US" sz="2000" dirty="0"/>
            </a:br>
            <a:r>
              <a:rPr lang="en-US" sz="2000" dirty="0"/>
              <a:t>For the marketing reasons, we </a:t>
            </a:r>
            <a:r>
              <a:rPr lang="en-US" sz="2000" dirty="0" smtClean="0"/>
              <a:t>created list: </a:t>
            </a:r>
            <a:br>
              <a:rPr lang="en-US" sz="2000" dirty="0" smtClean="0"/>
            </a:br>
            <a:r>
              <a:rPr lang="en-US" sz="1800" u="sng" dirty="0" smtClean="0">
                <a:hlinkClick r:id="rId3"/>
              </a:rPr>
              <a:t>http</a:t>
            </a:r>
            <a:r>
              <a:rPr lang="en-US" sz="1800" u="sng" dirty="0">
                <a:hlinkClick r:id="rId3"/>
              </a:rPr>
              <a:t>://www.hw-group.com/products/HWg-Ares/HWg-Ares_GSM_APN_en.html</a:t>
            </a:r>
            <a:r>
              <a:rPr lang="en-US" sz="1800" dirty="0"/>
              <a:t>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b="1" dirty="0" smtClean="0"/>
              <a:t>Simply </a:t>
            </a:r>
            <a:r>
              <a:rPr lang="en-US" sz="2000" b="1" dirty="0"/>
              <a:t>test sending email and if </a:t>
            </a:r>
            <a:r>
              <a:rPr lang="en-US" sz="2000" b="1" dirty="0" smtClean="0"/>
              <a:t>works OK</a:t>
            </a:r>
            <a:r>
              <a:rPr lang="en-US" sz="2000" b="1" dirty="0"/>
              <a:t>, report us the settings.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350393-9643-4C06-BC1D-03CA4F989086}" type="slidenum">
              <a:rPr lang="en-US" noProof="0" smtClean="0"/>
              <a:pPr>
                <a:defRPr/>
              </a:pPr>
              <a:t>46</a:t>
            </a:fld>
            <a:endParaRPr lang="en-US" noProof="0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HWg-Ares: Test by yourselves</a:t>
            </a:r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458" y="44624"/>
            <a:ext cx="1360221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4484277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Sensors overview</a:t>
            </a:r>
            <a:endParaRPr lang="en-US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323528" y="1484784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b="1" dirty="0" smtClean="0"/>
              <a:t>Temperature</a:t>
            </a:r>
            <a:r>
              <a:rPr lang="cs-CZ" sz="2000" b="1" dirty="0" smtClean="0"/>
              <a:t>, </a:t>
            </a:r>
            <a:r>
              <a:rPr lang="en-US" sz="2000" b="1" dirty="0" smtClean="0"/>
              <a:t>Humidity</a:t>
            </a:r>
            <a:endParaRPr lang="en-US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6752" y="5551878"/>
            <a:ext cx="90421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22426" y="1975878"/>
            <a:ext cx="1080120" cy="673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62486" y="3818989"/>
            <a:ext cx="792088" cy="69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79740" y="4594646"/>
            <a:ext cx="952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TextovéPole 38"/>
          <p:cNvSpPr txBox="1"/>
          <p:nvPr/>
        </p:nvSpPr>
        <p:spPr>
          <a:xfrm>
            <a:off x="4211959" y="1484784"/>
            <a:ext cx="45312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b="1" dirty="0" smtClean="0"/>
              <a:t>Water Leak, Voltage, Light, Power, ..</a:t>
            </a:r>
            <a:endParaRPr lang="en-US" sz="2000" dirty="0"/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89687" y="5611645"/>
            <a:ext cx="648072" cy="732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70631" y="5611645"/>
            <a:ext cx="99011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363" y="1998863"/>
            <a:ext cx="1051913" cy="673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96239" y="2907418"/>
            <a:ext cx="1012613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05634" y="2922209"/>
            <a:ext cx="1078460" cy="639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2" name="Picture 2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572000" y="4619972"/>
            <a:ext cx="64807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3" name="Picture 2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353483" y="1922153"/>
            <a:ext cx="1426860" cy="570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7" name="Picture 25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976994" y="5620873"/>
            <a:ext cx="1151265" cy="782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8" name="Picture 26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234760" y="1968747"/>
            <a:ext cx="1038068" cy="809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TextovéPole 58"/>
          <p:cNvSpPr txBox="1"/>
          <p:nvPr/>
        </p:nvSpPr>
        <p:spPr>
          <a:xfrm>
            <a:off x="4211960" y="4115916"/>
            <a:ext cx="4932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b="1" dirty="0" smtClean="0"/>
              <a:t>DI: Smoke, Doors,  </a:t>
            </a:r>
            <a:r>
              <a:rPr lang="en-US" sz="2000" b="1" dirty="0" err="1" smtClean="0"/>
              <a:t>AirFlow</a:t>
            </a:r>
            <a:r>
              <a:rPr lang="en-US" sz="2000" b="1" dirty="0" smtClean="0"/>
              <a:t>, Water, .. </a:t>
            </a:r>
            <a:endParaRPr lang="en-US" sz="2000" dirty="0"/>
          </a:p>
        </p:txBody>
      </p:sp>
      <p:sp>
        <p:nvSpPr>
          <p:cNvPr id="60" name="Zástupný symbol pro číslo snímku 2"/>
          <p:cNvSpPr>
            <a:spLocks noGrp="1"/>
          </p:cNvSpPr>
          <p:nvPr>
            <p:ph type="sldNum" sz="quarter" idx="10"/>
          </p:nvPr>
        </p:nvSpPr>
        <p:spPr>
          <a:xfrm>
            <a:off x="7412038" y="6626225"/>
            <a:ext cx="1697037" cy="231775"/>
          </a:xfrm>
        </p:spPr>
        <p:txBody>
          <a:bodyPr/>
          <a:lstStyle/>
          <a:p>
            <a:pPr>
              <a:defRPr/>
            </a:pPr>
            <a:fld id="{2224CEE8-781C-4317-8E30-2C4B25EF67DB}" type="slidenum">
              <a:rPr lang="cs-CZ" smtClean="0"/>
              <a:pPr>
                <a:defRPr/>
              </a:pPr>
              <a:t>5</a:t>
            </a:fld>
            <a:endParaRPr lang="cs-CZ" dirty="0"/>
          </a:p>
        </p:txBody>
      </p:sp>
      <p:pic>
        <p:nvPicPr>
          <p:cNvPr id="62" name="Picture 18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470431" y="2839824"/>
            <a:ext cx="1800200" cy="834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9" name="Picture 27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270631" y="4606613"/>
            <a:ext cx="390154" cy="918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72665" y="3713981"/>
            <a:ext cx="1728490" cy="294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692" y="3686596"/>
            <a:ext cx="146685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962" y="1956339"/>
            <a:ext cx="922716" cy="536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TextovéPole 37"/>
          <p:cNvSpPr txBox="1"/>
          <p:nvPr/>
        </p:nvSpPr>
        <p:spPr>
          <a:xfrm>
            <a:off x="323528" y="5103306"/>
            <a:ext cx="3672408" cy="99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b="1" dirty="0" smtClean="0"/>
              <a:t>3</a:t>
            </a:r>
            <a:r>
              <a:rPr lang="en-US" sz="2000" b="1" baseline="30000" dirty="0" smtClean="0"/>
              <a:t>rd</a:t>
            </a:r>
            <a:r>
              <a:rPr lang="en-US" sz="2000" b="1" dirty="0" smtClean="0"/>
              <a:t> party sensors:</a:t>
            </a:r>
          </a:p>
          <a:p>
            <a:pPr marL="342900" indent="-160338"/>
            <a:r>
              <a:rPr lang="en-US" sz="1600" b="1" dirty="0" smtClean="0"/>
              <a:t>4-20mA =&gt; 1-Wire UNI</a:t>
            </a:r>
          </a:p>
          <a:p>
            <a:pPr marL="342900" indent="-160338"/>
            <a:r>
              <a:rPr lang="en-US" sz="1600" b="1" dirty="0" smtClean="0"/>
              <a:t>0-60V DC =&gt; </a:t>
            </a:r>
            <a:r>
              <a:rPr lang="en-US" sz="1600" b="1" dirty="0"/>
              <a:t>1-Wire UNI</a:t>
            </a:r>
            <a:endParaRPr lang="en-US" sz="1600" dirty="0"/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326" y="2839824"/>
            <a:ext cx="782852" cy="622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458" y="44624"/>
            <a:ext cx="1360221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5282252"/>
      </p:ext>
    </p:extLst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9" grpId="0"/>
      <p:bldP spid="59" grpId="0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HWg-Ares: Applications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93494"/>
            <a:ext cx="8964488" cy="2755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275" y="980728"/>
            <a:ext cx="1360221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ovéPole 15"/>
          <p:cNvSpPr txBox="1"/>
          <p:nvPr/>
        </p:nvSpPr>
        <p:spPr>
          <a:xfrm>
            <a:off x="186482" y="3220596"/>
            <a:ext cx="9062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Wind Mill </a:t>
            </a:r>
            <a:b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generator</a:t>
            </a: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1547664" y="3220596"/>
            <a:ext cx="1119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Data Centre</a:t>
            </a:r>
            <a:b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AirCondition</a:t>
            </a: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3154158" y="3220596"/>
            <a:ext cx="11496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Remote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telco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site (BTS)</a:t>
            </a: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4860032" y="3220596"/>
            <a:ext cx="1388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Remote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genset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b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Diesel generator</a:t>
            </a: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6334280" y="3300224"/>
            <a:ext cx="14141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Remote machine</a:t>
            </a: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7760711" y="4077072"/>
            <a:ext cx="1191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Remote water</a:t>
            </a:r>
            <a:b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drill</a:t>
            </a: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Zástupný symbol pro obsah 4"/>
          <p:cNvSpPr>
            <a:spLocks noGrp="1"/>
          </p:cNvSpPr>
          <p:nvPr>
            <p:ph idx="1"/>
          </p:nvPr>
        </p:nvSpPr>
        <p:spPr>
          <a:xfrm>
            <a:off x="161764" y="3861047"/>
            <a:ext cx="8640960" cy="2944689"/>
          </a:xfrm>
        </p:spPr>
        <p:txBody>
          <a:bodyPr/>
          <a:lstStyle/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en-US" sz="2000" dirty="0" smtClean="0"/>
              <a:t>Remote monitoring without accessible LAN</a:t>
            </a:r>
            <a:endParaRPr lang="en-US" sz="2000" dirty="0"/>
          </a:p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en-US" sz="2000" dirty="0"/>
              <a:t>Back-up power </a:t>
            </a:r>
            <a:r>
              <a:rPr lang="en-US" sz="2000" dirty="0" smtClean="0"/>
              <a:t>&amp; Diesel </a:t>
            </a:r>
            <a:r>
              <a:rPr lang="en-US" sz="2000" dirty="0"/>
              <a:t>generators </a:t>
            </a:r>
            <a:r>
              <a:rPr lang="en-US" sz="2000" dirty="0" smtClean="0"/>
              <a:t>monitoring</a:t>
            </a:r>
            <a:endParaRPr lang="en-US" sz="2000" dirty="0"/>
          </a:p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en-US" sz="2000" dirty="0" smtClean="0"/>
              <a:t>ATM machines monitoring</a:t>
            </a:r>
            <a:endParaRPr lang="en-US" sz="2000" dirty="0"/>
          </a:p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en-US" sz="2000" dirty="0" smtClean="0"/>
              <a:t>Technology </a:t>
            </a:r>
            <a:r>
              <a:rPr lang="en-US" sz="2000" dirty="0"/>
              <a:t>along roads, highways, or railroad tracks </a:t>
            </a:r>
          </a:p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en-US" sz="2000" dirty="0" smtClean="0"/>
              <a:t>Food / medical storage &amp; transport</a:t>
            </a:r>
            <a:endParaRPr lang="en-US" sz="2000" dirty="0"/>
          </a:p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en-US" sz="2000" dirty="0" smtClean="0"/>
              <a:t>Electricity </a:t>
            </a:r>
            <a:r>
              <a:rPr lang="en-US" sz="2000" dirty="0"/>
              <a:t>distribution networks (</a:t>
            </a:r>
            <a:r>
              <a:rPr lang="en-US" sz="2000" dirty="0" smtClean="0"/>
              <a:t>transformers, power-lines)</a:t>
            </a:r>
            <a:endParaRPr lang="en-US" sz="2000" dirty="0"/>
          </a:p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en-US" sz="2000" dirty="0"/>
              <a:t>Water source </a:t>
            </a:r>
            <a:r>
              <a:rPr lang="en-US" sz="2000" dirty="0" smtClean="0"/>
              <a:t>&amp; technical </a:t>
            </a:r>
            <a:r>
              <a:rPr lang="en-US" sz="2000" dirty="0"/>
              <a:t>equipment </a:t>
            </a:r>
            <a:r>
              <a:rPr lang="en-US" sz="2000" dirty="0" smtClean="0"/>
              <a:t>status </a:t>
            </a:r>
            <a:r>
              <a:rPr lang="en-US" sz="2000" dirty="0"/>
              <a:t>monitoring </a:t>
            </a:r>
          </a:p>
        </p:txBody>
      </p:sp>
      <p:sp>
        <p:nvSpPr>
          <p:cNvPr id="21" name="Zástupný symbol pro číslo snímku 2"/>
          <p:cNvSpPr>
            <a:spLocks noGrp="1"/>
          </p:cNvSpPr>
          <p:nvPr>
            <p:ph type="sldNum" sz="quarter" idx="10"/>
          </p:nvPr>
        </p:nvSpPr>
        <p:spPr>
          <a:xfrm>
            <a:off x="7412038" y="6626225"/>
            <a:ext cx="1697037" cy="231775"/>
          </a:xfrm>
        </p:spPr>
        <p:txBody>
          <a:bodyPr/>
          <a:lstStyle/>
          <a:p>
            <a:pPr>
              <a:defRPr/>
            </a:pPr>
            <a:fld id="{2224CEE8-781C-4317-8E30-2C4B25EF67DB}" type="slidenum">
              <a:rPr lang="cs-CZ" smtClean="0"/>
              <a:pPr>
                <a:defRPr/>
              </a:pPr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1035347"/>
      </p:ext>
    </p:extLst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2" grpId="0"/>
      <p:bldP spid="23" grpId="0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95536" y="44624"/>
            <a:ext cx="6984776" cy="936104"/>
          </a:xfrm>
        </p:spPr>
        <p:txBody>
          <a:bodyPr/>
          <a:lstStyle/>
          <a:p>
            <a:r>
              <a:rPr lang="en-US" dirty="0" smtClean="0"/>
              <a:t>HWg-Ares: Power &amp; Temperature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>
          <a:xfrm>
            <a:off x="7412038" y="6626225"/>
            <a:ext cx="1697037" cy="231775"/>
          </a:xfrm>
        </p:spPr>
        <p:txBody>
          <a:bodyPr/>
          <a:lstStyle/>
          <a:p>
            <a:pPr>
              <a:defRPr/>
            </a:pPr>
            <a:fld id="{88350393-9643-4C06-BC1D-03CA4F989086}" type="slidenum">
              <a:rPr lang="en-US" noProof="0" smtClean="0"/>
              <a:pPr>
                <a:defRPr/>
              </a:pPr>
              <a:t>7</a:t>
            </a:fld>
            <a:endParaRPr lang="en-US" noProof="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458" y="44624"/>
            <a:ext cx="1360221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11"/>
          <a:stretch/>
        </p:blipFill>
        <p:spPr bwMode="auto">
          <a:xfrm>
            <a:off x="7431416" y="4460503"/>
            <a:ext cx="1792672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0650" y="1845810"/>
            <a:ext cx="183832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Zástupný symbol pro obsah 4"/>
          <p:cNvSpPr txBox="1">
            <a:spLocks/>
          </p:cNvSpPr>
          <p:nvPr/>
        </p:nvSpPr>
        <p:spPr bwMode="auto">
          <a:xfrm>
            <a:off x="4067944" y="3572030"/>
            <a:ext cx="1882768" cy="649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55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65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12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z="1800" b="1" dirty="0" smtClean="0">
                <a:solidFill>
                  <a:srgbClr val="C00000"/>
                </a:solidFill>
              </a:rPr>
              <a:t>Battery backup </a:t>
            </a:r>
            <a:br>
              <a:rPr lang="en-US" sz="1800" b="1" dirty="0" smtClean="0">
                <a:solidFill>
                  <a:srgbClr val="C00000"/>
                </a:solidFill>
              </a:rPr>
            </a:br>
            <a:r>
              <a:rPr lang="en-US" sz="1800" b="1" dirty="0" smtClean="0">
                <a:solidFill>
                  <a:srgbClr val="C00000"/>
                </a:solidFill>
              </a:rPr>
              <a:t>for 4-12 hours</a:t>
            </a:r>
            <a:endParaRPr lang="en-US" sz="1800" dirty="0">
              <a:solidFill>
                <a:srgbClr val="C00000"/>
              </a:solidFill>
            </a:endParaRPr>
          </a:p>
        </p:txBody>
      </p:sp>
      <p:cxnSp>
        <p:nvCxnSpPr>
          <p:cNvPr id="26" name="Přímá spojnice 25"/>
          <p:cNvCxnSpPr/>
          <p:nvPr/>
        </p:nvCxnSpPr>
        <p:spPr bwMode="auto">
          <a:xfrm flipV="1">
            <a:off x="3744354" y="3501008"/>
            <a:ext cx="0" cy="2654498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lg" len="lg"/>
            <a:tailEnd type="stealth" w="lg" len="lg"/>
          </a:ln>
          <a:effectLst/>
        </p:spPr>
      </p:cxnSp>
      <p:sp>
        <p:nvSpPr>
          <p:cNvPr id="32" name="Zástupný symbol pro obsah 4"/>
          <p:cNvSpPr txBox="1">
            <a:spLocks/>
          </p:cNvSpPr>
          <p:nvPr/>
        </p:nvSpPr>
        <p:spPr bwMode="auto">
          <a:xfrm>
            <a:off x="1835696" y="5877272"/>
            <a:ext cx="720081" cy="239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55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65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12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z="1400" b="1" dirty="0" smtClean="0"/>
              <a:t>Power</a:t>
            </a:r>
          </a:p>
          <a:p>
            <a:pPr marL="514350" indent="-514350" algn="ctr">
              <a:spcBef>
                <a:spcPts val="1200"/>
              </a:spcBef>
              <a:spcAft>
                <a:spcPts val="600"/>
              </a:spcAft>
              <a:buFont typeface="+mj-lt"/>
              <a:buAutoNum type="alphaLcParenR"/>
            </a:pPr>
            <a:endParaRPr lang="en-US" sz="1800" dirty="0"/>
          </a:p>
        </p:txBody>
      </p:sp>
      <p:sp>
        <p:nvSpPr>
          <p:cNvPr id="33" name="Zástupný symbol pro obsah 4"/>
          <p:cNvSpPr txBox="1">
            <a:spLocks/>
          </p:cNvSpPr>
          <p:nvPr/>
        </p:nvSpPr>
        <p:spPr bwMode="auto">
          <a:xfrm>
            <a:off x="4722958" y="1379699"/>
            <a:ext cx="2319312" cy="287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55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65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12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z="1800" b="1" dirty="0" smtClean="0">
                <a:solidFill>
                  <a:srgbClr val="145C97"/>
                </a:solidFill>
              </a:rPr>
              <a:t>SMS Power failure</a:t>
            </a:r>
          </a:p>
        </p:txBody>
      </p:sp>
      <p:cxnSp>
        <p:nvCxnSpPr>
          <p:cNvPr id="24" name="Přímá spojnice 23"/>
          <p:cNvCxnSpPr/>
          <p:nvPr/>
        </p:nvCxnSpPr>
        <p:spPr bwMode="auto">
          <a:xfrm>
            <a:off x="4468663" y="2996952"/>
            <a:ext cx="360040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Přímá spojnice 24"/>
          <p:cNvCxnSpPr/>
          <p:nvPr/>
        </p:nvCxnSpPr>
        <p:spPr bwMode="auto">
          <a:xfrm>
            <a:off x="4468663" y="3284984"/>
            <a:ext cx="360040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Přímá spojnice 29"/>
          <p:cNvCxnSpPr/>
          <p:nvPr/>
        </p:nvCxnSpPr>
        <p:spPr bwMode="auto">
          <a:xfrm>
            <a:off x="4827779" y="2996952"/>
            <a:ext cx="0" cy="144016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Přímá spojnice 33"/>
          <p:cNvCxnSpPr/>
          <p:nvPr/>
        </p:nvCxnSpPr>
        <p:spPr bwMode="auto">
          <a:xfrm>
            <a:off x="4828703" y="3187576"/>
            <a:ext cx="0" cy="97408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6" name="Zástupný symbol pro obsah 4"/>
          <p:cNvSpPr txBox="1">
            <a:spLocks/>
          </p:cNvSpPr>
          <p:nvPr/>
        </p:nvSpPr>
        <p:spPr bwMode="auto">
          <a:xfrm>
            <a:off x="4729230" y="1702036"/>
            <a:ext cx="3587186" cy="287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55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65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12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z="1800" b="1" dirty="0" smtClean="0">
                <a:solidFill>
                  <a:srgbClr val="145C97"/>
                </a:solidFill>
              </a:rPr>
              <a:t>Email Power failure</a:t>
            </a:r>
          </a:p>
        </p:txBody>
      </p:sp>
      <p:cxnSp>
        <p:nvCxnSpPr>
          <p:cNvPr id="38" name="Přímá spojnice 37"/>
          <p:cNvCxnSpPr/>
          <p:nvPr/>
        </p:nvCxnSpPr>
        <p:spPr bwMode="auto">
          <a:xfrm>
            <a:off x="4728306" y="3189361"/>
            <a:ext cx="198946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Přímá spojnice 36"/>
          <p:cNvCxnSpPr/>
          <p:nvPr/>
        </p:nvCxnSpPr>
        <p:spPr bwMode="auto">
          <a:xfrm>
            <a:off x="4772849" y="3142753"/>
            <a:ext cx="108012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Přímá spojnice 26"/>
          <p:cNvCxnSpPr/>
          <p:nvPr/>
        </p:nvCxnSpPr>
        <p:spPr bwMode="auto">
          <a:xfrm>
            <a:off x="4773773" y="3140968"/>
            <a:ext cx="108012" cy="0"/>
          </a:xfrm>
          <a:prstGeom prst="lin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Přímá spojnice 27"/>
          <p:cNvCxnSpPr/>
          <p:nvPr/>
        </p:nvCxnSpPr>
        <p:spPr bwMode="auto">
          <a:xfrm>
            <a:off x="4729230" y="3187576"/>
            <a:ext cx="198946" cy="0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Ovál 1"/>
          <p:cNvSpPr/>
          <p:nvPr/>
        </p:nvSpPr>
        <p:spPr bwMode="auto">
          <a:xfrm>
            <a:off x="4420364" y="2911624"/>
            <a:ext cx="841068" cy="502136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88900" marR="0" indent="4445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•"/>
              <a:tabLst>
                <a:tab pos="533400" algn="l"/>
              </a:tabLst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26" name="Picture 2" descr="D:\images\Freezers\energy-star-chest-freezer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235" y="1667247"/>
            <a:ext cx="1221962" cy="1329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images\Freezers\PG502large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88" y="3172197"/>
            <a:ext cx="1563056" cy="182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84" y="5284416"/>
            <a:ext cx="1102838" cy="880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9" name="Přímá spojnice 28"/>
          <p:cNvCxnSpPr/>
          <p:nvPr/>
        </p:nvCxnSpPr>
        <p:spPr bwMode="auto">
          <a:xfrm>
            <a:off x="1812859" y="6155506"/>
            <a:ext cx="1931495" cy="1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5" name="Zástupný symbol pro obsah 4"/>
          <p:cNvSpPr txBox="1">
            <a:spLocks/>
          </p:cNvSpPr>
          <p:nvPr/>
        </p:nvSpPr>
        <p:spPr bwMode="auto">
          <a:xfrm>
            <a:off x="94596" y="1881759"/>
            <a:ext cx="782599" cy="430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55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65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12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z="1400" b="1" dirty="0" smtClean="0">
                <a:solidFill>
                  <a:srgbClr val="00B050"/>
                </a:solidFill>
              </a:rPr>
              <a:t>█ ON</a:t>
            </a:r>
          </a:p>
        </p:txBody>
      </p:sp>
      <p:sp>
        <p:nvSpPr>
          <p:cNvPr id="39" name="Zástupný symbol pro obsah 4"/>
          <p:cNvSpPr txBox="1">
            <a:spLocks/>
          </p:cNvSpPr>
          <p:nvPr/>
        </p:nvSpPr>
        <p:spPr bwMode="auto">
          <a:xfrm>
            <a:off x="94596" y="2134084"/>
            <a:ext cx="782599" cy="430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55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65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12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z="1400" b="1" dirty="0" smtClean="0">
                <a:solidFill>
                  <a:srgbClr val="C00000"/>
                </a:solidFill>
              </a:rPr>
              <a:t>█ OFF</a:t>
            </a:r>
          </a:p>
        </p:txBody>
      </p:sp>
      <p:cxnSp>
        <p:nvCxnSpPr>
          <p:cNvPr id="40" name="Přímá spojnice 39"/>
          <p:cNvCxnSpPr/>
          <p:nvPr/>
        </p:nvCxnSpPr>
        <p:spPr bwMode="auto">
          <a:xfrm flipV="1">
            <a:off x="1915101" y="2055212"/>
            <a:ext cx="0" cy="365676"/>
          </a:xfrm>
          <a:prstGeom prst="lin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oval" w="lg" len="lg"/>
            <a:tailEnd type="none" w="med" len="med"/>
          </a:ln>
          <a:effectLst/>
        </p:spPr>
      </p:cxnSp>
      <p:cxnSp>
        <p:nvCxnSpPr>
          <p:cNvPr id="41" name="Přímá spojnice 40"/>
          <p:cNvCxnSpPr/>
          <p:nvPr/>
        </p:nvCxnSpPr>
        <p:spPr bwMode="auto">
          <a:xfrm>
            <a:off x="1763688" y="3718682"/>
            <a:ext cx="151413" cy="70358"/>
          </a:xfrm>
          <a:prstGeom prst="lin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oval" w="lg" len="lg"/>
            <a:tailEnd type="none" w="med" len="med"/>
          </a:ln>
          <a:effectLst/>
        </p:spPr>
      </p:cxnSp>
      <p:cxnSp>
        <p:nvCxnSpPr>
          <p:cNvPr id="42" name="Přímá spojnice 41"/>
          <p:cNvCxnSpPr/>
          <p:nvPr/>
        </p:nvCxnSpPr>
        <p:spPr bwMode="auto">
          <a:xfrm>
            <a:off x="1915101" y="3789040"/>
            <a:ext cx="136619" cy="0"/>
          </a:xfrm>
          <a:prstGeom prst="lin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Přímá spojnice 42"/>
          <p:cNvCxnSpPr/>
          <p:nvPr/>
        </p:nvCxnSpPr>
        <p:spPr bwMode="auto">
          <a:xfrm>
            <a:off x="1915101" y="2055212"/>
            <a:ext cx="232509" cy="0"/>
          </a:xfrm>
          <a:prstGeom prst="lin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Přímá spojnice 43"/>
          <p:cNvCxnSpPr/>
          <p:nvPr/>
        </p:nvCxnSpPr>
        <p:spPr bwMode="auto">
          <a:xfrm>
            <a:off x="2147610" y="2060848"/>
            <a:ext cx="0" cy="720080"/>
          </a:xfrm>
          <a:prstGeom prst="lin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Přímá spojnice 46"/>
          <p:cNvCxnSpPr/>
          <p:nvPr/>
        </p:nvCxnSpPr>
        <p:spPr bwMode="auto">
          <a:xfrm>
            <a:off x="2147610" y="2780928"/>
            <a:ext cx="1344270" cy="0"/>
          </a:xfrm>
          <a:prstGeom prst="lin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Přímá spojnice 58"/>
          <p:cNvCxnSpPr/>
          <p:nvPr/>
        </p:nvCxnSpPr>
        <p:spPr bwMode="auto">
          <a:xfrm>
            <a:off x="2051720" y="3782690"/>
            <a:ext cx="20365" cy="1039217"/>
          </a:xfrm>
          <a:prstGeom prst="lin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Přímá spojnice 60"/>
          <p:cNvCxnSpPr/>
          <p:nvPr/>
        </p:nvCxnSpPr>
        <p:spPr bwMode="auto">
          <a:xfrm>
            <a:off x="2918683" y="3284984"/>
            <a:ext cx="17498" cy="892894"/>
          </a:xfrm>
          <a:prstGeom prst="lin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2" name="Přímá spojnice 61"/>
          <p:cNvCxnSpPr/>
          <p:nvPr/>
        </p:nvCxnSpPr>
        <p:spPr bwMode="auto">
          <a:xfrm>
            <a:off x="2906564" y="3284984"/>
            <a:ext cx="585316" cy="0"/>
          </a:xfrm>
          <a:prstGeom prst="lin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Přímá spojnice 64"/>
          <p:cNvCxnSpPr/>
          <p:nvPr/>
        </p:nvCxnSpPr>
        <p:spPr bwMode="auto">
          <a:xfrm flipV="1">
            <a:off x="2061902" y="4177878"/>
            <a:ext cx="874279" cy="644030"/>
          </a:xfrm>
          <a:prstGeom prst="lin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8" name="Zástupný symbol pro obsah 4"/>
          <p:cNvSpPr txBox="1">
            <a:spLocks/>
          </p:cNvSpPr>
          <p:nvPr/>
        </p:nvSpPr>
        <p:spPr bwMode="auto">
          <a:xfrm>
            <a:off x="2051720" y="2780928"/>
            <a:ext cx="1296144" cy="718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55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65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12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z="1400" b="1" dirty="0" smtClean="0">
                <a:solidFill>
                  <a:srgbClr val="660033"/>
                </a:solidFill>
              </a:rPr>
              <a:t>Temperature sensors</a:t>
            </a:r>
          </a:p>
          <a:p>
            <a:pPr marL="514350" indent="-514350">
              <a:spcBef>
                <a:spcPts val="1200"/>
              </a:spcBef>
              <a:spcAft>
                <a:spcPts val="600"/>
              </a:spcAft>
              <a:buFont typeface="+mj-lt"/>
              <a:buAutoNum type="alphaLcParenR"/>
            </a:pPr>
            <a:endParaRPr lang="en-US" sz="1800" dirty="0">
              <a:solidFill>
                <a:srgbClr val="660033"/>
              </a:solidFill>
            </a:endParaRPr>
          </a:p>
        </p:txBody>
      </p:sp>
      <p:sp>
        <p:nvSpPr>
          <p:cNvPr id="72" name="Zástupný symbol pro obsah 4"/>
          <p:cNvSpPr txBox="1">
            <a:spLocks/>
          </p:cNvSpPr>
          <p:nvPr/>
        </p:nvSpPr>
        <p:spPr bwMode="auto">
          <a:xfrm>
            <a:off x="4729229" y="2068175"/>
            <a:ext cx="4329981" cy="356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55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65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12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z="1800" b="1" dirty="0" smtClean="0">
                <a:solidFill>
                  <a:srgbClr val="145C97"/>
                </a:solidFill>
              </a:rPr>
              <a:t>Sensors powered from the battery.</a:t>
            </a:r>
            <a:endParaRPr lang="en-US" sz="1800" b="1" dirty="0" smtClean="0">
              <a:solidFill>
                <a:srgbClr val="00B050"/>
              </a:solidFill>
            </a:endParaRPr>
          </a:p>
        </p:txBody>
      </p:sp>
      <p:sp>
        <p:nvSpPr>
          <p:cNvPr id="73" name="Zástupný symbol pro obsah 4"/>
          <p:cNvSpPr txBox="1">
            <a:spLocks/>
          </p:cNvSpPr>
          <p:nvPr/>
        </p:nvSpPr>
        <p:spPr bwMode="auto">
          <a:xfrm>
            <a:off x="6228184" y="2348880"/>
            <a:ext cx="2319312" cy="316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55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65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12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z="1800" b="1" dirty="0" smtClean="0">
                <a:solidFill>
                  <a:srgbClr val="C00000"/>
                </a:solidFill>
              </a:rPr>
              <a:t>Temperature Alert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879" y="5359913"/>
            <a:ext cx="1309049" cy="1089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6" name="Zástupný symbol pro obsah 4"/>
          <p:cNvSpPr txBox="1">
            <a:spLocks/>
          </p:cNvSpPr>
          <p:nvPr/>
        </p:nvSpPr>
        <p:spPr bwMode="auto">
          <a:xfrm>
            <a:off x="5242352" y="6449547"/>
            <a:ext cx="2300242" cy="516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55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65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12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z="1600" b="1" dirty="0" smtClean="0">
                <a:solidFill>
                  <a:srgbClr val="145C97"/>
                </a:solidFill>
              </a:rPr>
              <a:t>HWg-PDMS: graphs</a:t>
            </a:r>
            <a:endParaRPr lang="en-US" sz="160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8097" y="3172197"/>
            <a:ext cx="661114" cy="1029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0" name="Zástupný symbol pro obsah 4"/>
          <p:cNvSpPr txBox="1">
            <a:spLocks/>
          </p:cNvSpPr>
          <p:nvPr/>
        </p:nvSpPr>
        <p:spPr bwMode="auto">
          <a:xfrm>
            <a:off x="94596" y="3321305"/>
            <a:ext cx="782599" cy="430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55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65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12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z="1400" b="1" dirty="0" smtClean="0">
                <a:solidFill>
                  <a:srgbClr val="00B050"/>
                </a:solidFill>
              </a:rPr>
              <a:t>█ ON</a:t>
            </a:r>
          </a:p>
        </p:txBody>
      </p:sp>
      <p:sp>
        <p:nvSpPr>
          <p:cNvPr id="81" name="Zástupný symbol pro obsah 4"/>
          <p:cNvSpPr txBox="1">
            <a:spLocks/>
          </p:cNvSpPr>
          <p:nvPr/>
        </p:nvSpPr>
        <p:spPr bwMode="auto">
          <a:xfrm>
            <a:off x="94596" y="3573630"/>
            <a:ext cx="782599" cy="430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55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65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12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z="1400" b="1" dirty="0" smtClean="0">
                <a:solidFill>
                  <a:srgbClr val="C00000"/>
                </a:solidFill>
              </a:rPr>
              <a:t>█ OFF</a:t>
            </a:r>
          </a:p>
        </p:txBody>
      </p:sp>
      <p:sp>
        <p:nvSpPr>
          <p:cNvPr id="82" name="Zástupný symbol pro obsah 4"/>
          <p:cNvSpPr txBox="1">
            <a:spLocks/>
          </p:cNvSpPr>
          <p:nvPr/>
        </p:nvSpPr>
        <p:spPr bwMode="auto">
          <a:xfrm>
            <a:off x="94596" y="5041579"/>
            <a:ext cx="782599" cy="430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55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65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12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z="1400" b="1" dirty="0" smtClean="0">
                <a:solidFill>
                  <a:srgbClr val="00B050"/>
                </a:solidFill>
              </a:rPr>
              <a:t>█ ON</a:t>
            </a:r>
          </a:p>
        </p:txBody>
      </p:sp>
      <p:sp>
        <p:nvSpPr>
          <p:cNvPr id="83" name="Zástupný symbol pro obsah 4"/>
          <p:cNvSpPr txBox="1">
            <a:spLocks/>
          </p:cNvSpPr>
          <p:nvPr/>
        </p:nvSpPr>
        <p:spPr bwMode="auto">
          <a:xfrm>
            <a:off x="94596" y="5293904"/>
            <a:ext cx="782599" cy="430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55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65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12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z="1400" b="1" dirty="0" smtClean="0">
                <a:solidFill>
                  <a:srgbClr val="C00000"/>
                </a:solidFill>
              </a:rPr>
              <a:t>█ OFF</a:t>
            </a:r>
          </a:p>
        </p:txBody>
      </p:sp>
      <p:sp>
        <p:nvSpPr>
          <p:cNvPr id="84" name="Zástupný symbol pro obsah 4"/>
          <p:cNvSpPr txBox="1">
            <a:spLocks/>
          </p:cNvSpPr>
          <p:nvPr/>
        </p:nvSpPr>
        <p:spPr bwMode="auto">
          <a:xfrm>
            <a:off x="3493887" y="1544175"/>
            <a:ext cx="1438153" cy="372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55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65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12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z="1600" b="1" dirty="0" smtClean="0">
                <a:solidFill>
                  <a:srgbClr val="145C97"/>
                </a:solidFill>
              </a:rPr>
              <a:t>GSM/GPRS</a:t>
            </a:r>
            <a:endParaRPr lang="en-US" sz="1600" dirty="0"/>
          </a:p>
        </p:txBody>
      </p:sp>
      <p:sp>
        <p:nvSpPr>
          <p:cNvPr id="48" name="Zástupný symbol pro obsah 4"/>
          <p:cNvSpPr txBox="1">
            <a:spLocks/>
          </p:cNvSpPr>
          <p:nvPr/>
        </p:nvSpPr>
        <p:spPr bwMode="auto">
          <a:xfrm>
            <a:off x="4752396" y="2348880"/>
            <a:ext cx="1640077" cy="356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55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65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12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z="1800" b="1" dirty="0" smtClean="0">
                <a:solidFill>
                  <a:srgbClr val="145C97"/>
                </a:solidFill>
              </a:rPr>
              <a:t>4 hours later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204864"/>
            <a:ext cx="454621" cy="641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" name="Ovál 51"/>
          <p:cNvSpPr/>
          <p:nvPr/>
        </p:nvSpPr>
        <p:spPr bwMode="auto">
          <a:xfrm>
            <a:off x="1307579" y="2062369"/>
            <a:ext cx="718741" cy="909183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88900" marR="0" indent="4445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•"/>
              <a:tabLst>
                <a:tab pos="533400" algn="l"/>
              </a:tabLst>
            </a:pPr>
            <a:endParaRPr kumimoji="0" lang="en-US" sz="2800" b="0" i="0" u="none" strike="noStrike" cap="none" normalizeH="0" baseline="0" smtClean="0">
              <a:ln w="57150">
                <a:solidFill>
                  <a:schemeClr val="tx1"/>
                </a:solidFill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210140"/>
      </p:ext>
    </p:extLst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95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95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950"/>
                            </p:stCondLst>
                            <p:childTnLst>
                              <p:par>
                                <p:cTn id="51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950"/>
                            </p:stCondLst>
                            <p:childTnLst>
                              <p:par>
                                <p:cTn id="6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7.40741E-7 L 0.14809 0.27801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96" y="1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48148E-6 L 0.14896 0.27292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48" y="1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500"/>
                            </p:stCondLst>
                            <p:childTnLst>
                              <p:par>
                                <p:cTn id="10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7.40741E-7 L -0.01649 0.23958 " pathEditMode="relative" rAng="0" ptsTypes="AA">
                                      <p:cBhvr>
                                        <p:cTn id="11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1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2" grpId="0"/>
      <p:bldP spid="33" grpId="0"/>
      <p:bldP spid="33" grpId="1"/>
      <p:bldP spid="36" grpId="0"/>
      <p:bldP spid="36" grpId="1"/>
      <p:bldP spid="2" grpId="0" animBg="1"/>
      <p:bldP spid="35" grpId="0"/>
      <p:bldP spid="39" grpId="0"/>
      <p:bldP spid="72" grpId="0"/>
      <p:bldP spid="73" grpId="0"/>
      <p:bldP spid="73" grpId="1"/>
      <p:bldP spid="76" grpId="0"/>
      <p:bldP spid="80" grpId="0"/>
      <p:bldP spid="81" grpId="0"/>
      <p:bldP spid="82" grpId="0"/>
      <p:bldP spid="83" grpId="0"/>
      <p:bldP spid="84" grpId="0"/>
      <p:bldP spid="48" grpId="0"/>
      <p:bldP spid="5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781353" y="4672359"/>
            <a:ext cx="2362647" cy="844873"/>
          </a:xfrm>
        </p:spPr>
        <p:txBody>
          <a:bodyPr/>
          <a:lstStyle/>
          <a:p>
            <a:pPr marL="0" lvl="0" indent="0" algn="r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2400" b="1" dirty="0" smtClean="0">
                <a:solidFill>
                  <a:srgbClr val="145C97"/>
                </a:solidFill>
              </a:rPr>
              <a:t>Owner of the building</a:t>
            </a:r>
            <a:endParaRPr lang="en-US" sz="2400" b="1" dirty="0">
              <a:solidFill>
                <a:srgbClr val="145C97"/>
              </a:solidFill>
            </a:endParaRPr>
          </a:p>
          <a:p>
            <a:pPr marL="514350" indent="-514350">
              <a:spcBef>
                <a:spcPts val="1200"/>
              </a:spcBef>
              <a:spcAft>
                <a:spcPts val="600"/>
              </a:spcAft>
              <a:buFont typeface="+mj-lt"/>
              <a:buAutoNum type="alphaLcParenR"/>
            </a:pPr>
            <a:endParaRPr lang="en-US" sz="2400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HWg-Ares standalone usage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>
          <a:xfrm>
            <a:off x="7412038" y="6626225"/>
            <a:ext cx="1697037" cy="231775"/>
          </a:xfrm>
        </p:spPr>
        <p:txBody>
          <a:bodyPr/>
          <a:lstStyle/>
          <a:p>
            <a:pPr>
              <a:defRPr/>
            </a:pPr>
            <a:fld id="{88350393-9643-4C06-BC1D-03CA4F989086}" type="slidenum">
              <a:rPr lang="en-US" noProof="0" smtClean="0"/>
              <a:pPr>
                <a:defRPr/>
              </a:pPr>
              <a:t>8</a:t>
            </a:fld>
            <a:endParaRPr lang="en-US" noProof="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458" y="44624"/>
            <a:ext cx="1360221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51248"/>
            <a:ext cx="33528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353" y="3005311"/>
            <a:ext cx="2543175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1937767"/>
            <a:ext cx="2990850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875" y="1960240"/>
            <a:ext cx="183832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134" y="4653136"/>
            <a:ext cx="752475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600996"/>
            <a:ext cx="1600200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Zástupný symbol pro obsah 4"/>
          <p:cNvSpPr txBox="1">
            <a:spLocks/>
          </p:cNvSpPr>
          <p:nvPr/>
        </p:nvSpPr>
        <p:spPr bwMode="auto">
          <a:xfrm>
            <a:off x="5724128" y="1926444"/>
            <a:ext cx="2404392" cy="422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55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65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12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z="1800" b="1" dirty="0" smtClean="0">
                <a:solidFill>
                  <a:srgbClr val="145C97"/>
                </a:solidFill>
              </a:rPr>
              <a:t>SMS septic tank full </a:t>
            </a:r>
          </a:p>
          <a:p>
            <a:pPr marL="514350" indent="-514350" algn="ctr">
              <a:spcBef>
                <a:spcPts val="1200"/>
              </a:spcBef>
              <a:spcAft>
                <a:spcPts val="600"/>
              </a:spcAft>
              <a:buFont typeface="+mj-lt"/>
              <a:buAutoNum type="alphaLcParenR"/>
            </a:pPr>
            <a:endParaRPr lang="en-US" sz="1800" dirty="0"/>
          </a:p>
        </p:txBody>
      </p:sp>
      <p:sp>
        <p:nvSpPr>
          <p:cNvPr id="14" name="Zástupný symbol pro obsah 4"/>
          <p:cNvSpPr txBox="1">
            <a:spLocks/>
          </p:cNvSpPr>
          <p:nvPr/>
        </p:nvSpPr>
        <p:spPr bwMode="auto">
          <a:xfrm>
            <a:off x="6140495" y="3463392"/>
            <a:ext cx="915335" cy="422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55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65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12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z="1800" b="1" dirty="0" smtClean="0">
                <a:solidFill>
                  <a:srgbClr val="145C97"/>
                </a:solidFill>
              </a:rPr>
              <a:t>SMS</a:t>
            </a:r>
          </a:p>
          <a:p>
            <a:pPr marL="514350" indent="-514350" algn="ctr">
              <a:spcBef>
                <a:spcPts val="1200"/>
              </a:spcBef>
              <a:spcAft>
                <a:spcPts val="600"/>
              </a:spcAft>
              <a:buFont typeface="+mj-lt"/>
              <a:buAutoNum type="alphaLcParenR"/>
            </a:pPr>
            <a:endParaRPr lang="en-US" sz="1800" dirty="0"/>
          </a:p>
        </p:txBody>
      </p:sp>
      <p:sp>
        <p:nvSpPr>
          <p:cNvPr id="15" name="Zástupný symbol pro obsah 4"/>
          <p:cNvSpPr txBox="1">
            <a:spLocks/>
          </p:cNvSpPr>
          <p:nvPr/>
        </p:nvSpPr>
        <p:spPr bwMode="auto">
          <a:xfrm>
            <a:off x="1907704" y="6040511"/>
            <a:ext cx="2670895" cy="84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55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65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spcBef>
                <a:spcPts val="12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145C97"/>
                </a:solidFill>
              </a:rPr>
              <a:t>Water waste transport service</a:t>
            </a:r>
          </a:p>
          <a:p>
            <a:pPr marL="514350" indent="-514350">
              <a:spcBef>
                <a:spcPts val="1200"/>
              </a:spcBef>
              <a:spcAft>
                <a:spcPts val="600"/>
              </a:spcAft>
              <a:buFont typeface="+mj-lt"/>
              <a:buAutoNum type="alphaLcParenR"/>
            </a:pPr>
            <a:endParaRPr lang="en-US" sz="2400" dirty="0"/>
          </a:p>
        </p:txBody>
      </p:sp>
      <p:cxnSp>
        <p:nvCxnSpPr>
          <p:cNvPr id="3" name="Přímá spojnice 2"/>
          <p:cNvCxnSpPr/>
          <p:nvPr/>
        </p:nvCxnSpPr>
        <p:spPr bwMode="auto">
          <a:xfrm>
            <a:off x="2987824" y="3284984"/>
            <a:ext cx="1872208" cy="0"/>
          </a:xfrm>
          <a:prstGeom prst="lin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oval" w="lg" len="lg"/>
            <a:tailEnd type="none" w="med" len="med"/>
          </a:ln>
          <a:effectLst/>
        </p:spPr>
      </p:cxnSp>
      <p:cxnSp>
        <p:nvCxnSpPr>
          <p:cNvPr id="20" name="Přímá spojnice 19"/>
          <p:cNvCxnSpPr/>
          <p:nvPr/>
        </p:nvCxnSpPr>
        <p:spPr bwMode="auto">
          <a:xfrm>
            <a:off x="2987824" y="3465426"/>
            <a:ext cx="1872208" cy="0"/>
          </a:xfrm>
          <a:prstGeom prst="lin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oval" w="lg" len="lg"/>
            <a:tailEnd type="none" w="med" len="med"/>
          </a:ln>
          <a:effectLst/>
        </p:spPr>
      </p:cxnSp>
      <p:sp>
        <p:nvSpPr>
          <p:cNvPr id="12" name="Obdélník 11"/>
          <p:cNvSpPr/>
          <p:nvPr/>
        </p:nvSpPr>
        <p:spPr bwMode="auto">
          <a:xfrm>
            <a:off x="2051720" y="3212976"/>
            <a:ext cx="864096" cy="432048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88900" marR="0" indent="4445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•"/>
              <a:tabLst>
                <a:tab pos="533400" algn="l"/>
              </a:tabLst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Obdélník 15"/>
          <p:cNvSpPr/>
          <p:nvPr/>
        </p:nvSpPr>
        <p:spPr bwMode="auto">
          <a:xfrm>
            <a:off x="3738857" y="2618929"/>
            <a:ext cx="270000" cy="252000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88900" marR="0" indent="4445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•"/>
              <a:tabLst>
                <a:tab pos="533400" algn="l"/>
              </a:tabLst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6" name="Přímá spojnice 25"/>
          <p:cNvCxnSpPr/>
          <p:nvPr/>
        </p:nvCxnSpPr>
        <p:spPr bwMode="auto">
          <a:xfrm>
            <a:off x="4224673" y="3005311"/>
            <a:ext cx="635359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lg" len="lg"/>
            <a:tailEnd type="triangle" w="med" len="med"/>
          </a:ln>
          <a:effectLst/>
        </p:spPr>
      </p:cxnSp>
      <p:sp>
        <p:nvSpPr>
          <p:cNvPr id="32" name="Zástupný symbol pro obsah 4"/>
          <p:cNvSpPr txBox="1">
            <a:spLocks/>
          </p:cNvSpPr>
          <p:nvPr/>
        </p:nvSpPr>
        <p:spPr bwMode="auto">
          <a:xfrm>
            <a:off x="4139952" y="2727968"/>
            <a:ext cx="720081" cy="239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55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65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12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z="1400" b="1" dirty="0" smtClean="0"/>
              <a:t>Power</a:t>
            </a:r>
          </a:p>
          <a:p>
            <a:pPr marL="514350" indent="-514350" algn="ctr">
              <a:spcBef>
                <a:spcPts val="1200"/>
              </a:spcBef>
              <a:spcAft>
                <a:spcPts val="600"/>
              </a:spcAft>
              <a:buFont typeface="+mj-lt"/>
              <a:buAutoNum type="alphaLcParenR"/>
            </a:pPr>
            <a:endParaRPr lang="en-US" sz="1800" dirty="0"/>
          </a:p>
        </p:txBody>
      </p:sp>
      <p:sp>
        <p:nvSpPr>
          <p:cNvPr id="22" name="Zástupný symbol pro obsah 4"/>
          <p:cNvSpPr txBox="1">
            <a:spLocks/>
          </p:cNvSpPr>
          <p:nvPr/>
        </p:nvSpPr>
        <p:spPr bwMode="auto">
          <a:xfrm>
            <a:off x="1907704" y="3637218"/>
            <a:ext cx="1224136" cy="422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55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65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12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z="1600" dirty="0" smtClean="0">
                <a:solidFill>
                  <a:srgbClr val="145C97"/>
                </a:solidFill>
              </a:rPr>
              <a:t>septic tank</a:t>
            </a:r>
          </a:p>
          <a:p>
            <a:pPr marL="514350" indent="-514350" algn="ctr">
              <a:spcBef>
                <a:spcPts val="1200"/>
              </a:spcBef>
              <a:spcAft>
                <a:spcPts val="600"/>
              </a:spcAft>
              <a:buFont typeface="+mj-lt"/>
              <a:buAutoNum type="alphaLcParenR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605012600"/>
      </p:ext>
    </p:extLst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9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44444E-6 L 0.12048 0.1041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24" y="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59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48148E-6 C 0.02152 0.03542 0.01961 0.08333 -0.00469 0.11042 C -0.02865 0.13657 -0.06528 0.13125 -0.08716 0.09583 C -0.10886 0.06065 -0.14514 0.05509 -0.17014 0.08194 C -0.19358 0.1081 -0.19688 0.15717 -0.17466 0.19305 " pathEditMode="relative" rAng="8433557" ptsTypes="fffff">
                                      <p:cBhvr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33" y="9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10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4" grpId="1"/>
      <p:bldP spid="15" grpId="0"/>
      <p:bldP spid="12" grpId="0" animBg="1"/>
      <p:bldP spid="1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92277" y="5798605"/>
            <a:ext cx="1553139" cy="510715"/>
          </a:xfrm>
        </p:spPr>
        <p:txBody>
          <a:bodyPr/>
          <a:lstStyle/>
          <a:p>
            <a:pPr marL="0" lvl="0" indent="0" algn="ctr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2400" b="1" dirty="0" smtClean="0">
                <a:solidFill>
                  <a:srgbClr val="145C97"/>
                </a:solidFill>
              </a:rPr>
              <a:t>Operator</a:t>
            </a:r>
            <a:endParaRPr lang="en-US" sz="2400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HWg-Ares for service providers</a:t>
            </a:r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458" y="44624"/>
            <a:ext cx="1360221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55304"/>
            <a:ext cx="33528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2225799"/>
            <a:ext cx="2990850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795" y="2464296"/>
            <a:ext cx="183832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Přímá spojnice 2"/>
          <p:cNvCxnSpPr/>
          <p:nvPr/>
        </p:nvCxnSpPr>
        <p:spPr bwMode="auto">
          <a:xfrm>
            <a:off x="2267744" y="3789040"/>
            <a:ext cx="1872208" cy="0"/>
          </a:xfrm>
          <a:prstGeom prst="lin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oval" w="lg" len="lg"/>
            <a:tailEnd type="none" w="med" len="med"/>
          </a:ln>
          <a:effectLst/>
        </p:spPr>
      </p:cxnSp>
      <p:cxnSp>
        <p:nvCxnSpPr>
          <p:cNvPr id="20" name="Přímá spojnice 19"/>
          <p:cNvCxnSpPr/>
          <p:nvPr/>
        </p:nvCxnSpPr>
        <p:spPr bwMode="auto">
          <a:xfrm>
            <a:off x="2267744" y="3969482"/>
            <a:ext cx="1872208" cy="0"/>
          </a:xfrm>
          <a:prstGeom prst="lin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oval" w="lg" len="lg"/>
            <a:tailEnd type="none" w="med" len="med"/>
          </a:ln>
          <a:effectLst/>
        </p:spPr>
      </p:cxnSp>
      <p:sp>
        <p:nvSpPr>
          <p:cNvPr id="12" name="Obdélník 11"/>
          <p:cNvSpPr/>
          <p:nvPr/>
        </p:nvSpPr>
        <p:spPr bwMode="auto">
          <a:xfrm>
            <a:off x="1331640" y="3717032"/>
            <a:ext cx="864096" cy="432048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88900" marR="0" indent="4445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•"/>
              <a:tabLst>
                <a:tab pos="533400" algn="l"/>
              </a:tabLst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928" y="1167581"/>
            <a:ext cx="2117059" cy="2621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436" y="4203683"/>
            <a:ext cx="1600200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845" y="4659515"/>
            <a:ext cx="2206049" cy="1715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Zástupný symbol pro obsah 4"/>
          <p:cNvSpPr txBox="1">
            <a:spLocks/>
          </p:cNvSpPr>
          <p:nvPr/>
        </p:nvSpPr>
        <p:spPr bwMode="auto">
          <a:xfrm>
            <a:off x="6040504" y="3694705"/>
            <a:ext cx="3103496" cy="549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55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65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spcBef>
                <a:spcPts val="12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145C97"/>
                </a:solidFill>
              </a:rPr>
              <a:t>Monitoring service</a:t>
            </a:r>
          </a:p>
          <a:p>
            <a:pPr marL="514350" indent="-514350">
              <a:spcBef>
                <a:spcPts val="1200"/>
              </a:spcBef>
              <a:spcAft>
                <a:spcPts val="600"/>
              </a:spcAft>
              <a:buFont typeface="+mj-lt"/>
              <a:buAutoNum type="alphaLcParenR"/>
            </a:pPr>
            <a:endParaRPr lang="en-US" sz="2400" dirty="0"/>
          </a:p>
        </p:txBody>
      </p:sp>
      <p:sp>
        <p:nvSpPr>
          <p:cNvPr id="27" name="Zástupný symbol pro obsah 4"/>
          <p:cNvSpPr txBox="1">
            <a:spLocks/>
          </p:cNvSpPr>
          <p:nvPr/>
        </p:nvSpPr>
        <p:spPr bwMode="auto">
          <a:xfrm>
            <a:off x="3999950" y="6359014"/>
            <a:ext cx="3308354" cy="516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55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65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12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145C97"/>
                </a:solidFill>
              </a:rPr>
              <a:t>Monitoring software</a:t>
            </a:r>
            <a:endParaRPr lang="en-US" sz="2400" dirty="0"/>
          </a:p>
        </p:txBody>
      </p:sp>
      <p:sp>
        <p:nvSpPr>
          <p:cNvPr id="29" name="Zástupný symbol pro číslo snímku 5"/>
          <p:cNvSpPr>
            <a:spLocks noGrp="1"/>
          </p:cNvSpPr>
          <p:nvPr>
            <p:ph type="sldNum" sz="quarter" idx="10"/>
          </p:nvPr>
        </p:nvSpPr>
        <p:spPr>
          <a:xfrm>
            <a:off x="7412038" y="6626225"/>
            <a:ext cx="1697037" cy="231775"/>
          </a:xfrm>
        </p:spPr>
        <p:txBody>
          <a:bodyPr/>
          <a:lstStyle/>
          <a:p>
            <a:pPr>
              <a:defRPr/>
            </a:pPr>
            <a:fld id="{88350393-9643-4C06-BC1D-03CA4F989086}" type="slidenum">
              <a:rPr lang="en-US" noProof="0" smtClean="0"/>
              <a:pPr>
                <a:defRPr/>
              </a:pPr>
              <a:t>9</a:t>
            </a:fld>
            <a:endParaRPr lang="en-US" noProof="0" dirty="0"/>
          </a:p>
        </p:txBody>
      </p:sp>
      <p:cxnSp>
        <p:nvCxnSpPr>
          <p:cNvPr id="31" name="Přímá spojnice 30"/>
          <p:cNvCxnSpPr/>
          <p:nvPr/>
        </p:nvCxnSpPr>
        <p:spPr bwMode="auto">
          <a:xfrm flipV="1">
            <a:off x="5076056" y="1484784"/>
            <a:ext cx="2232248" cy="885032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lg" len="lg"/>
            <a:tailEnd type="triangle" w="lg" len="lg"/>
          </a:ln>
          <a:effectLst/>
        </p:spPr>
      </p:cxnSp>
      <p:sp>
        <p:nvSpPr>
          <p:cNvPr id="35" name="Zástupný symbol pro obsah 4"/>
          <p:cNvSpPr txBox="1">
            <a:spLocks/>
          </p:cNvSpPr>
          <p:nvPr/>
        </p:nvSpPr>
        <p:spPr bwMode="auto">
          <a:xfrm rot="20366352">
            <a:off x="5685356" y="1687631"/>
            <a:ext cx="720081" cy="239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55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65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12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z="1400" b="1" dirty="0" smtClean="0"/>
              <a:t>GPRS</a:t>
            </a:r>
          </a:p>
          <a:p>
            <a:pPr marL="514350" indent="-514350" algn="ctr">
              <a:spcBef>
                <a:spcPts val="1200"/>
              </a:spcBef>
              <a:spcAft>
                <a:spcPts val="600"/>
              </a:spcAft>
              <a:buFont typeface="+mj-lt"/>
              <a:buAutoNum type="alphaLcParenR"/>
            </a:pPr>
            <a:endParaRPr lang="en-US" sz="1800" dirty="0"/>
          </a:p>
        </p:txBody>
      </p:sp>
      <p:sp>
        <p:nvSpPr>
          <p:cNvPr id="18" name="Ovál 17"/>
          <p:cNvSpPr/>
          <p:nvPr/>
        </p:nvSpPr>
        <p:spPr bwMode="auto">
          <a:xfrm>
            <a:off x="5796136" y="5373216"/>
            <a:ext cx="144016" cy="144207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88900" marR="0" indent="4445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•"/>
              <a:tabLst>
                <a:tab pos="533400" algn="l"/>
              </a:tabLst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Ovál 18"/>
          <p:cNvSpPr/>
          <p:nvPr/>
        </p:nvSpPr>
        <p:spPr bwMode="auto">
          <a:xfrm>
            <a:off x="5724128" y="5301208"/>
            <a:ext cx="288032" cy="288032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88900" marR="0" indent="4445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•"/>
              <a:tabLst>
                <a:tab pos="533400" algn="l"/>
              </a:tabLst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06722"/>
      </p:ext>
    </p:extLst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10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2" grpId="0" animBg="1"/>
      <p:bldP spid="12" grpId="1" animBg="1"/>
      <p:bldP spid="27" grpId="0"/>
      <p:bldP spid="35" grpId="0"/>
      <p:bldP spid="18" grpId="0" animBg="1"/>
      <p:bldP spid="18" grpId="1" animBg="1"/>
      <p:bldP spid="18" grpId="2" animBg="1"/>
      <p:bldP spid="19" grpId="0" animBg="1"/>
      <p:bldP spid="19" grpId="1" animBg="1"/>
    </p:bldLst>
  </p:timing>
</p:sld>
</file>

<file path=ppt/theme/theme1.xml><?xml version="1.0" encoding="utf-8"?>
<a:theme xmlns:a="http://schemas.openxmlformats.org/drawingml/2006/main" name="1_Default Design">
  <a:themeElements>
    <a:clrScheme name="">
      <a:dk1>
        <a:srgbClr val="001326"/>
      </a:dk1>
      <a:lt1>
        <a:srgbClr val="FFFFFF"/>
      </a:lt1>
      <a:dk2>
        <a:srgbClr val="000000"/>
      </a:dk2>
      <a:lt2>
        <a:srgbClr val="E3E2C7"/>
      </a:lt2>
      <a:accent1>
        <a:srgbClr val="CCCC99"/>
      </a:accent1>
      <a:accent2>
        <a:srgbClr val="003366"/>
      </a:accent2>
      <a:accent3>
        <a:srgbClr val="FFFFFF"/>
      </a:accent3>
      <a:accent4>
        <a:srgbClr val="000E1F"/>
      </a:accent4>
      <a:accent5>
        <a:srgbClr val="E2E2CA"/>
      </a:accent5>
      <a:accent6>
        <a:srgbClr val="002D5C"/>
      </a:accent6>
      <a:hlink>
        <a:srgbClr val="003366"/>
      </a:hlink>
      <a:folHlink>
        <a:srgbClr val="800000"/>
      </a:folHlink>
    </a:clrScheme>
    <a:fontScheme name="1_Default Design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88900" marR="0" indent="4445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Tx/>
          <a:buFontTx/>
          <a:buChar char="•"/>
          <a:tabLst>
            <a:tab pos="533400" algn="l"/>
          </a:tabLst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88900" marR="0" indent="4445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Tx/>
          <a:buFontTx/>
          <a:buChar char="•"/>
          <a:tabLst>
            <a:tab pos="533400" algn="l"/>
          </a:tabLst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8080"/>
        </a:dk1>
        <a:lt1>
          <a:srgbClr val="FFFFCC"/>
        </a:lt1>
        <a:dk2>
          <a:srgbClr val="009999"/>
        </a:dk2>
        <a:lt2>
          <a:srgbClr val="FFFF99"/>
        </a:lt2>
        <a:accent1>
          <a:srgbClr val="336699"/>
        </a:accent1>
        <a:accent2>
          <a:srgbClr val="FFFF99"/>
        </a:accent2>
        <a:accent3>
          <a:srgbClr val="AACACA"/>
        </a:accent3>
        <a:accent4>
          <a:srgbClr val="DADAAE"/>
        </a:accent4>
        <a:accent5>
          <a:srgbClr val="ADB8CA"/>
        </a:accent5>
        <a:accent6>
          <a:srgbClr val="E7E78A"/>
        </a:accent6>
        <a:hlink>
          <a:srgbClr val="FFFFCC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3366"/>
        </a:dk1>
        <a:lt1>
          <a:srgbClr val="FFFFFF"/>
        </a:lt1>
        <a:dk2>
          <a:srgbClr val="003366"/>
        </a:dk2>
        <a:lt2>
          <a:srgbClr val="E3E2C7"/>
        </a:lt2>
        <a:accent1>
          <a:srgbClr val="CCCC99"/>
        </a:accent1>
        <a:accent2>
          <a:srgbClr val="003366"/>
        </a:accent2>
        <a:accent3>
          <a:srgbClr val="FFFFFF"/>
        </a:accent3>
        <a:accent4>
          <a:srgbClr val="002A56"/>
        </a:accent4>
        <a:accent5>
          <a:srgbClr val="E2E2CA"/>
        </a:accent5>
        <a:accent6>
          <a:srgbClr val="002D5C"/>
        </a:accent6>
        <a:hlink>
          <a:srgbClr val="003366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333333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2D2D2D"/>
        </a:accent6>
        <a:hlink>
          <a:srgbClr val="80808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5F5F5F"/>
        </a:dk1>
        <a:lt1>
          <a:srgbClr val="FFFFFF"/>
        </a:lt1>
        <a:dk2>
          <a:srgbClr val="003366"/>
        </a:dk2>
        <a:lt2>
          <a:srgbClr val="FFFFFF"/>
        </a:lt2>
        <a:accent1>
          <a:srgbClr val="7E003F"/>
        </a:accent1>
        <a:accent2>
          <a:srgbClr val="DDDDDD"/>
        </a:accent2>
        <a:accent3>
          <a:srgbClr val="AAADB8"/>
        </a:accent3>
        <a:accent4>
          <a:srgbClr val="DADADA"/>
        </a:accent4>
        <a:accent5>
          <a:srgbClr val="C0AAAF"/>
        </a:accent5>
        <a:accent6>
          <a:srgbClr val="C8C8C8"/>
        </a:accent6>
        <a:hlink>
          <a:srgbClr val="969696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Long_title">
  <a:themeElements>
    <a:clrScheme name="">
      <a:dk1>
        <a:srgbClr val="001326"/>
      </a:dk1>
      <a:lt1>
        <a:srgbClr val="FFFFFF"/>
      </a:lt1>
      <a:dk2>
        <a:srgbClr val="000000"/>
      </a:dk2>
      <a:lt2>
        <a:srgbClr val="E3E2C7"/>
      </a:lt2>
      <a:accent1>
        <a:srgbClr val="CCCC99"/>
      </a:accent1>
      <a:accent2>
        <a:srgbClr val="003366"/>
      </a:accent2>
      <a:accent3>
        <a:srgbClr val="FFFFFF"/>
      </a:accent3>
      <a:accent4>
        <a:srgbClr val="000E1F"/>
      </a:accent4>
      <a:accent5>
        <a:srgbClr val="E2E2CA"/>
      </a:accent5>
      <a:accent6>
        <a:srgbClr val="002D5C"/>
      </a:accent6>
      <a:hlink>
        <a:srgbClr val="003366"/>
      </a:hlink>
      <a:folHlink>
        <a:srgbClr val="800000"/>
      </a:folHlink>
    </a:clrScheme>
    <a:fontScheme name="1_Default Design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88900" marR="0" indent="4445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Tx/>
          <a:buFontTx/>
          <a:buChar char="•"/>
          <a:tabLst>
            <a:tab pos="533400" algn="l"/>
          </a:tabLst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88900" marR="0" indent="4445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Tx/>
          <a:buFontTx/>
          <a:buChar char="•"/>
          <a:tabLst>
            <a:tab pos="533400" algn="l"/>
          </a:tabLst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8080"/>
        </a:dk1>
        <a:lt1>
          <a:srgbClr val="FFFFCC"/>
        </a:lt1>
        <a:dk2>
          <a:srgbClr val="009999"/>
        </a:dk2>
        <a:lt2>
          <a:srgbClr val="FFFF99"/>
        </a:lt2>
        <a:accent1>
          <a:srgbClr val="336699"/>
        </a:accent1>
        <a:accent2>
          <a:srgbClr val="FFFF99"/>
        </a:accent2>
        <a:accent3>
          <a:srgbClr val="AACACA"/>
        </a:accent3>
        <a:accent4>
          <a:srgbClr val="DADAAE"/>
        </a:accent4>
        <a:accent5>
          <a:srgbClr val="ADB8CA"/>
        </a:accent5>
        <a:accent6>
          <a:srgbClr val="E7E78A"/>
        </a:accent6>
        <a:hlink>
          <a:srgbClr val="FFFFCC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3366"/>
        </a:dk1>
        <a:lt1>
          <a:srgbClr val="FFFFFF"/>
        </a:lt1>
        <a:dk2>
          <a:srgbClr val="003366"/>
        </a:dk2>
        <a:lt2>
          <a:srgbClr val="E3E2C7"/>
        </a:lt2>
        <a:accent1>
          <a:srgbClr val="CCCC99"/>
        </a:accent1>
        <a:accent2>
          <a:srgbClr val="003366"/>
        </a:accent2>
        <a:accent3>
          <a:srgbClr val="FFFFFF"/>
        </a:accent3>
        <a:accent4>
          <a:srgbClr val="002A56"/>
        </a:accent4>
        <a:accent5>
          <a:srgbClr val="E2E2CA"/>
        </a:accent5>
        <a:accent6>
          <a:srgbClr val="002D5C"/>
        </a:accent6>
        <a:hlink>
          <a:srgbClr val="003366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333333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2D2D2D"/>
        </a:accent6>
        <a:hlink>
          <a:srgbClr val="80808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5F5F5F"/>
        </a:dk1>
        <a:lt1>
          <a:srgbClr val="FFFFFF"/>
        </a:lt1>
        <a:dk2>
          <a:srgbClr val="003366"/>
        </a:dk2>
        <a:lt2>
          <a:srgbClr val="FFFFFF"/>
        </a:lt2>
        <a:accent1>
          <a:srgbClr val="7E003F"/>
        </a:accent1>
        <a:accent2>
          <a:srgbClr val="DDDDDD"/>
        </a:accent2>
        <a:accent3>
          <a:srgbClr val="AAADB8"/>
        </a:accent3>
        <a:accent4>
          <a:srgbClr val="DADADA"/>
        </a:accent4>
        <a:accent5>
          <a:srgbClr val="C0AAAF"/>
        </a:accent5>
        <a:accent6>
          <a:srgbClr val="C8C8C8"/>
        </a:accent6>
        <a:hlink>
          <a:srgbClr val="969696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23469</TotalTime>
  <Words>1548</Words>
  <Application>Microsoft Office PowerPoint</Application>
  <PresentationFormat>Předvádění na obrazovce (4:3)</PresentationFormat>
  <Paragraphs>419</Paragraphs>
  <Slides>46</Slides>
  <Notes>3</Notes>
  <HiddenSlides>35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46</vt:i4>
      </vt:variant>
    </vt:vector>
  </HeadingPairs>
  <TitlesOfParts>
    <vt:vector size="48" baseType="lpstr">
      <vt:lpstr>1_Default Design</vt:lpstr>
      <vt:lpstr>2_Long_title</vt:lpstr>
      <vt:lpstr>HWg-Ares: GSM/GPRS now available</vt:lpstr>
      <vt:lpstr>HWg-Ares: GSM Thermometer</vt:lpstr>
      <vt:lpstr>HWg-Ares: Basic features</vt:lpstr>
      <vt:lpstr>HWg-Ares 12 / 14</vt:lpstr>
      <vt:lpstr>Sensors overview</vt:lpstr>
      <vt:lpstr>HWg-Ares: Applications</vt:lpstr>
      <vt:lpstr>HWg-Ares: Power &amp; Temperature</vt:lpstr>
      <vt:lpstr>HWg-Ares standalone usage</vt:lpstr>
      <vt:lpstr>HWg-Ares for service providers</vt:lpstr>
      <vt:lpstr>Multiple point monitoring system</vt:lpstr>
      <vt:lpstr>Contact us</vt:lpstr>
      <vt:lpstr>HWg-Ares: GSM/GPRS monitoring</vt:lpstr>
      <vt:lpstr>HWg-Ares = Remote Applications</vt:lpstr>
      <vt:lpstr>HWg-Ares12: Basic features</vt:lpstr>
      <vt:lpstr>HWg-Ares12: Extended features</vt:lpstr>
      <vt:lpstr>HWg-Ares: SLA Applications</vt:lpstr>
      <vt:lpstr>HWg-Ares12: Business message</vt:lpstr>
      <vt:lpstr>HWg-Ares: What’s a difference?</vt:lpstr>
      <vt:lpstr>HWg Monitoring = SYSTEM</vt:lpstr>
      <vt:lpstr>HWg-Ares: Battery inside</vt:lpstr>
      <vt:lpstr>Ares: USB configure software</vt:lpstr>
      <vt:lpstr>HWg-Ares12: Power failure alert</vt:lpstr>
      <vt:lpstr>Remote Diesel tank monitoring</vt:lpstr>
      <vt:lpstr>HWg-Ares: State SMS</vt:lpstr>
      <vt:lpstr>HWg-Ares: Debug window</vt:lpstr>
      <vt:lpstr>HWg-Ares12: Tips &amp; Tricks</vt:lpstr>
      <vt:lpstr>HWg-Ares: Macros</vt:lpstr>
      <vt:lpstr>HWg-Ares: Communication options</vt:lpstr>
      <vt:lpstr>HWg-PDMS: Free software</vt:lpstr>
      <vt:lpstr>HWg-Ares12 &amp; PDMS (POP3)</vt:lpstr>
      <vt:lpstr>HWg-Ares12 &amp; dedicated PDMS email</vt:lpstr>
      <vt:lpstr>HWg-Push protocol</vt:lpstr>
      <vt:lpstr>Standard SNMP (Q-A port 161)</vt:lpstr>
      <vt:lpstr>HWg Push protocol scheme</vt:lpstr>
      <vt:lpstr>HWg-Ares: Nagios plugin</vt:lpstr>
      <vt:lpstr>HWg-Ares over SNMP = Concentrator 4Q 2012</vt:lpstr>
      <vt:lpstr>HWg-Ares: Web portal</vt:lpstr>
      <vt:lpstr>SensDesk.com: web portal (cloud service)</vt:lpstr>
      <vt:lpstr>SensDesk user account</vt:lpstr>
      <vt:lpstr>HWg-Ares: Other technical notes</vt:lpstr>
      <vt:lpstr>HWg-Ares: DIN / Wall Montage </vt:lpstr>
      <vt:lpstr>HWg-Ares: Price definition (RWP)</vt:lpstr>
      <vt:lpstr>HWg-Ares: Price argumentation</vt:lpstr>
      <vt:lpstr>HWg-Ares Tset is International ready</vt:lpstr>
      <vt:lpstr>HWg-Ares: Marketing message</vt:lpstr>
      <vt:lpstr>HWg-Ares: Test by yourselves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HWg Presentation</dc:title>
  <dc:subject>About HW group</dc:subject>
  <dc:creator>Jan Rehak</dc:creator>
  <cp:lastModifiedBy>Jan Řehák</cp:lastModifiedBy>
  <cp:revision>728</cp:revision>
  <cp:lastPrinted>2012-06-05T07:49:31Z</cp:lastPrinted>
  <dcterms:created xsi:type="dcterms:W3CDTF">1601-01-01T00:00:00Z</dcterms:created>
  <dcterms:modified xsi:type="dcterms:W3CDTF">2012-06-11T11:39:07Z</dcterms:modified>
</cp:coreProperties>
</file>